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3" r:id="rId4"/>
    <p:sldId id="260" r:id="rId5"/>
    <p:sldId id="258" r:id="rId6"/>
    <p:sldId id="272" r:id="rId7"/>
    <p:sldId id="261" r:id="rId8"/>
    <p:sldId id="262" r:id="rId9"/>
    <p:sldId id="263" r:id="rId10"/>
    <p:sldId id="266" r:id="rId11"/>
    <p:sldId id="267" r:id="rId12"/>
    <p:sldId id="268" r:id="rId13"/>
    <p:sldId id="265" r:id="rId14"/>
    <p:sldId id="264" r:id="rId15"/>
    <p:sldId id="269" r:id="rId16"/>
    <p:sldId id="275" r:id="rId17"/>
    <p:sldId id="259" r:id="rId18"/>
    <p:sldId id="274" r:id="rId19"/>
    <p:sldId id="271"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082"/>
    <a:srgbClr val="45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3" autoAdjust="0"/>
  </p:normalViewPr>
  <p:slideViewPr>
    <p:cSldViewPr>
      <p:cViewPr varScale="1">
        <p:scale>
          <a:sx n="58" d="100"/>
          <a:sy n="58" d="100"/>
        </p:scale>
        <p:origin x="-72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199B6-2AC2-49F2-A10C-A792741DF7B4}" type="datetimeFigureOut">
              <a:rPr lang="en-US" smtClean="0"/>
              <a:t>7/15/2012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98483-C351-4299-9BC4-F9C966B8F894}" type="slidenum">
              <a:rPr lang="en-US" smtClean="0"/>
              <a:t>‹#›</a:t>
            </a:fld>
            <a:endParaRPr lang="en-US"/>
          </a:p>
        </p:txBody>
      </p:sp>
    </p:spTree>
    <p:extLst>
      <p:ext uri="{BB962C8B-B14F-4D97-AF65-F5344CB8AC3E}">
        <p14:creationId xmlns:p14="http://schemas.microsoft.com/office/powerpoint/2010/main" val="246091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"Current Research Activities in Bio &amp; Environmental Sciences at UBITA, </a:t>
            </a:r>
            <a:r>
              <a:rPr lang="en-US" sz="1200" kern="1200" dirty="0" err="1" smtClean="0">
                <a:solidFill>
                  <a:schemeClr val="tx1"/>
                </a:solidFill>
                <a:effectLst/>
                <a:latin typeface="+mn-lt"/>
                <a:ea typeface="+mn-ea"/>
                <a:cs typeface="+mn-cs"/>
              </a:rPr>
              <a:t>Konkuk</a:t>
            </a:r>
            <a:r>
              <a:rPr lang="en-US" sz="1200" kern="1200" dirty="0" smtClean="0">
                <a:solidFill>
                  <a:schemeClr val="tx1"/>
                </a:solidFill>
                <a:effectLst/>
                <a:latin typeface="+mn-lt"/>
                <a:ea typeface="+mn-ea"/>
                <a:cs typeface="+mn-cs"/>
              </a:rPr>
              <a:t> University"</a:t>
            </a:r>
          </a:p>
          <a:p>
            <a:endParaRPr lang="en-US" dirty="0"/>
          </a:p>
        </p:txBody>
      </p:sp>
      <p:sp>
        <p:nvSpPr>
          <p:cNvPr id="4" name="Slide Number Placeholder 3"/>
          <p:cNvSpPr>
            <a:spLocks noGrp="1"/>
          </p:cNvSpPr>
          <p:nvPr>
            <p:ph type="sldNum" sz="quarter" idx="10"/>
          </p:nvPr>
        </p:nvSpPr>
        <p:spPr/>
        <p:txBody>
          <a:bodyPr/>
          <a:lstStyle/>
          <a:p>
            <a:fld id="{EA798483-C351-4299-9BC4-F9C966B8F894}" type="slidenum">
              <a:rPr lang="en-US" smtClean="0"/>
              <a:t>5</a:t>
            </a:fld>
            <a:endParaRPr lang="en-US"/>
          </a:p>
        </p:txBody>
      </p:sp>
    </p:spTree>
    <p:extLst>
      <p:ext uri="{BB962C8B-B14F-4D97-AF65-F5344CB8AC3E}">
        <p14:creationId xmlns:p14="http://schemas.microsoft.com/office/powerpoint/2010/main" val="391730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Savannah</a:t>
            </a:r>
            <a:r>
              <a:rPr lang="en-US" sz="1200" b="1" kern="1200" baseline="0" dirty="0" smtClean="0">
                <a:solidFill>
                  <a:schemeClr val="tx1"/>
                </a:solidFill>
                <a:effectLst/>
                <a:latin typeface="+mn-lt"/>
                <a:ea typeface="+mn-ea"/>
                <a:cs typeface="+mn-cs"/>
              </a:rPr>
              <a:t> Burn: </a:t>
            </a:r>
            <a:r>
              <a:rPr lang="en-US" sz="1200" kern="1200" dirty="0" smtClean="0">
                <a:solidFill>
                  <a:schemeClr val="tx1"/>
                </a:solidFill>
                <a:effectLst/>
                <a:latin typeface="+mn-lt"/>
                <a:ea typeface="+mn-ea"/>
                <a:cs typeface="+mn-cs"/>
              </a:rPr>
              <a:t>An early expedition used the Nimrod middleware aid understanding the complex interactions of burning of a savannah on rain patterns via Monsoons in Australia, a great interest to water resources in Australia. The experiment initially used seven PRAGMA grid resources located in Australia, Japan, Korea, Taiwan, Thailand and the U.S. The results (POC 2006, p8; Lynch 2007) include scientific insights gained (confirming the hypothesis that under certain conditions burning the Savannah can affect the strength and timing of the monsoon); PRAGMA grid exercised (operated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for 170 days, delivered over 1.25 million processor hours, and allowed for upgrade of a number of the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components during the period); middleware improved (in particular to Nimrod's ability to schedule computations by incorporating both data location and transport delays); and policy on networking changed in Australia because of the amount of data moved (1.6 TB). </a:t>
            </a:r>
            <a:r>
              <a:rPr lang="en-US" dirty="0" smtClean="0">
                <a:effectLst/>
              </a:rPr>
              <a:t> </a:t>
            </a:r>
            <a:r>
              <a:rPr lang="en-US" sz="1200" kern="1200" dirty="0" smtClean="0">
                <a:solidFill>
                  <a:schemeClr val="tx1"/>
                </a:solidFill>
                <a:effectLst/>
                <a:latin typeface="+mn-lt"/>
                <a:ea typeface="+mn-ea"/>
                <a:cs typeface="+mn-cs"/>
              </a:rPr>
              <a:t> I think we should move the  expeditions approach into the overview – THIS is what we do – look at a scientific problem, evaluate the software needed to make it work, and then move forward – we should contrast the  time it took to prepare the Savannah wildfire with our virtualization approach for geo grid.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Grid Interoperation Experiment with OSG</a:t>
            </a:r>
            <a:r>
              <a:rPr lang="en-US" sz="1200" kern="1200" dirty="0" smtClean="0">
                <a:solidFill>
                  <a:schemeClr val="tx1"/>
                </a:solidFill>
                <a:effectLst/>
                <a:latin typeface="+mn-lt"/>
                <a:ea typeface="+mn-ea"/>
                <a:cs typeface="+mn-cs"/>
              </a:rPr>
              <a:t>: PRAGMA because grid interoperations with the Open Science Grid (OSG) in 2007, with an application provided by AIST, </a:t>
            </a:r>
            <a:r>
              <a:rPr lang="en-US" sz="1200" kern="1200" dirty="0" err="1" smtClean="0">
                <a:solidFill>
                  <a:schemeClr val="tx1"/>
                </a:solidFill>
                <a:effectLst/>
                <a:latin typeface="+mn-lt"/>
                <a:ea typeface="+mn-ea"/>
                <a:cs typeface="+mn-cs"/>
              </a:rPr>
              <a:t>GridFMO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Ninf</a:t>
            </a:r>
            <a:r>
              <a:rPr lang="en-US" sz="1200" kern="1200" dirty="0" smtClean="0">
                <a:solidFill>
                  <a:schemeClr val="tx1"/>
                </a:solidFill>
                <a:effectLst/>
                <a:latin typeface="+mn-lt"/>
                <a:ea typeface="+mn-ea"/>
                <a:cs typeface="+mn-cs"/>
              </a:rPr>
              <a:t>-G grid implementation of the Fragment Molecular Orbital (FMO) method which enables a first-principle calculation of macromolecules.  A series of </a:t>
            </a:r>
            <a:r>
              <a:rPr lang="en-US" sz="1200" kern="1200" dirty="0" err="1" smtClean="0">
                <a:solidFill>
                  <a:schemeClr val="tx1"/>
                </a:solidFill>
                <a:effectLst/>
                <a:latin typeface="+mn-lt"/>
                <a:ea typeface="+mn-ea"/>
                <a:cs typeface="+mn-cs"/>
              </a:rPr>
              <a:t>GridFMO</a:t>
            </a:r>
            <a:r>
              <a:rPr lang="en-US" sz="1200" kern="1200" dirty="0" smtClean="0">
                <a:solidFill>
                  <a:schemeClr val="tx1"/>
                </a:solidFill>
                <a:effectLst/>
                <a:latin typeface="+mn-lt"/>
                <a:ea typeface="+mn-ea"/>
                <a:cs typeface="+mn-cs"/>
              </a:rPr>
              <a:t> calculations ran on this combination of PRAGMA and OSG resources. A total of seven calculations were conducted from 2007/02/28 through 2007/05/18, utilizing a maximum of 240 CPUs. The fault-tolerance of </a:t>
            </a:r>
            <a:r>
              <a:rPr lang="en-US" sz="1200" kern="1200" dirty="0" err="1" smtClean="0">
                <a:solidFill>
                  <a:schemeClr val="tx1"/>
                </a:solidFill>
                <a:effectLst/>
                <a:latin typeface="+mn-lt"/>
                <a:ea typeface="+mn-ea"/>
                <a:cs typeface="+mn-cs"/>
              </a:rPr>
              <a:t>GridFMO</a:t>
            </a:r>
            <a:r>
              <a:rPr lang="en-US" sz="1200" kern="1200" dirty="0" smtClean="0">
                <a:solidFill>
                  <a:schemeClr val="tx1"/>
                </a:solidFill>
                <a:effectLst/>
                <a:latin typeface="+mn-lt"/>
                <a:ea typeface="+mn-ea"/>
                <a:cs typeface="+mn-cs"/>
              </a:rPr>
              <a:t> supported the stability of the calculations, each of which took 10 days on average. This produced meaningful and usable scientific results in a relatively short time. The experiment turned up two key challenges: security policies and job submission procedures (Ikegami 2007). (See PCO 2007, pp10-11).</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Grid Interoperation Experiment (GIN)</a:t>
            </a:r>
            <a:r>
              <a:rPr lang="en-US" sz="1200" kern="1200" dirty="0" smtClean="0">
                <a:solidFill>
                  <a:schemeClr val="tx1"/>
                </a:solidFill>
                <a:effectLst/>
                <a:latin typeface="+mn-lt"/>
                <a:ea typeface="+mn-ea"/>
                <a:cs typeface="+mn-cs"/>
              </a:rPr>
              <a:t>: PRAGMA also lead some of the Grid Interoperations Now (GIN) effort out of the Open Grid Forum.  This involved six grids: Australian Enterprise Grid, APAC Grid, PRAGMA Grid, </a:t>
            </a:r>
            <a:r>
              <a:rPr lang="en-US" sz="1200" kern="1200" dirty="0" err="1" smtClean="0">
                <a:solidFill>
                  <a:schemeClr val="tx1"/>
                </a:solidFill>
                <a:effectLst/>
                <a:latin typeface="+mn-lt"/>
                <a:ea typeface="+mn-ea"/>
                <a:cs typeface="+mn-cs"/>
              </a:rPr>
              <a:t>FermiGrid</a:t>
            </a:r>
            <a:r>
              <a:rPr lang="en-US" sz="1200" kern="1200" dirty="0" smtClean="0">
                <a:solidFill>
                  <a:schemeClr val="tx1"/>
                </a:solidFill>
                <a:effectLst/>
                <a:latin typeface="+mn-lt"/>
                <a:ea typeface="+mn-ea"/>
                <a:cs typeface="+mn-cs"/>
              </a:rPr>
              <a:t>, Open Science Grid (OSG), and the University of Zurich; middleware Nimrod-G; and the application of molecular replacement to test protein structures in the Protein Data Bank. This experiment identified five categories that the </a:t>
            </a:r>
            <a:r>
              <a:rPr lang="en-US" sz="1200" kern="1200" dirty="0" err="1" smtClean="0">
                <a:solidFill>
                  <a:schemeClr val="tx1"/>
                </a:solidFill>
                <a:effectLst/>
                <a:latin typeface="+mn-lt"/>
                <a:ea typeface="+mn-ea"/>
                <a:cs typeface="+mn-cs"/>
              </a:rPr>
              <a:t>interop</a:t>
            </a:r>
            <a:r>
              <a:rPr lang="en-US" sz="1200" kern="1200" dirty="0" smtClean="0">
                <a:solidFill>
                  <a:schemeClr val="tx1"/>
                </a:solidFill>
                <a:effectLst/>
                <a:latin typeface="+mn-lt"/>
                <a:ea typeface="+mn-ea"/>
                <a:cs typeface="+mn-cs"/>
              </a:rPr>
              <a:t> issues: Access and Security, Resource Discovery (e.g. monitoring tools to display aspects of remote systems – later incorporated in </a:t>
            </a:r>
            <a:r>
              <a:rPr lang="en-US" sz="1200" kern="1200" dirty="0" err="1" smtClean="0">
                <a:solidFill>
                  <a:schemeClr val="tx1"/>
                </a:solidFill>
                <a:effectLst/>
                <a:latin typeface="+mn-lt"/>
                <a:ea typeface="+mn-ea"/>
                <a:cs typeface="+mn-cs"/>
              </a:rPr>
              <a:t>SCMSWeb</a:t>
            </a:r>
            <a:r>
              <a:rPr lang="en-US" sz="1200" kern="1200" dirty="0" smtClean="0">
                <a:solidFill>
                  <a:schemeClr val="tx1"/>
                </a:solidFill>
                <a:effectLst/>
                <a:latin typeface="+mn-lt"/>
                <a:ea typeface="+mn-ea"/>
                <a:cs typeface="+mn-cs"/>
              </a:rPr>
              <a:t>), Usage Policies and Guidelines, Application Compatibility, and Middleware Compatibility (see Bethwaite 2008). The experiment generated more than seventy executions across the five Grids, requiring over half a million CPU hours. In addition, the experiment identified several proteins that were of medical interest. (See PCO 2008, p9).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Expanding to EC2</a:t>
            </a:r>
            <a:r>
              <a:rPr lang="en-US" sz="1200" kern="1200" dirty="0" smtClean="0">
                <a:solidFill>
                  <a:schemeClr val="tx1"/>
                </a:solidFill>
                <a:effectLst/>
                <a:latin typeface="+mn-lt"/>
                <a:ea typeface="+mn-ea"/>
                <a:cs typeface="+mn-cs"/>
              </a:rPr>
              <a:t>: PRAGMA began to explore “virtualization” as an alternative, starting at PRAGMA 17 (Hanoi, 2009), and held a Virtualization and Implementation “institute” at PRAGMA 18 (San Diego, 2010).  At that hands-on institute, an example of looking at ash distribution based on the NG-TEPHRA code.  Understanding the distribution of ash from the </a:t>
            </a:r>
            <a:r>
              <a:rPr lang="en-US" sz="1200" kern="1200" dirty="0" err="1" smtClean="0">
                <a:solidFill>
                  <a:schemeClr val="tx1"/>
                </a:solidFill>
                <a:effectLst/>
                <a:latin typeface="+mn-lt"/>
                <a:ea typeface="+mn-ea"/>
                <a:cs typeface="+mn-cs"/>
              </a:rPr>
              <a:t>Irazu</a:t>
            </a:r>
            <a:r>
              <a:rPr lang="en-US" sz="1200" kern="1200" dirty="0" smtClean="0">
                <a:solidFill>
                  <a:schemeClr val="tx1"/>
                </a:solidFill>
                <a:effectLst/>
                <a:latin typeface="+mn-lt"/>
                <a:ea typeface="+mn-ea"/>
                <a:cs typeface="+mn-cs"/>
              </a:rPr>
              <a:t> volcano in the greater metropolitan area of San Jose is important for urban planning and disaster mitigation. The PRAGMA 18 workshop facilitated rapid prototyping of a PRAGMA Grid and Amazon EC2 cloud-based prototype driven by Nimrod/G, with subsequent work extending and modifying the original NG-TEPHRA model and code, making it suitable for large-scale distributed execution (Nunez 2010; PCO 2010 p 4). Furthermore a proposal was submitted to Amazon for completing this experiment.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VM Replication</a:t>
            </a:r>
            <a:r>
              <a:rPr lang="en-US" sz="1200" kern="1200" dirty="0" smtClean="0">
                <a:solidFill>
                  <a:schemeClr val="tx1"/>
                </a:solidFill>
                <a:effectLst/>
                <a:latin typeface="+mn-lt"/>
                <a:ea typeface="+mn-ea"/>
                <a:cs typeface="+mn-cs"/>
              </a:rPr>
              <a:t>: Since PRAGMA 18 PRAGMA has also been looking at issues of interoperations of clouds. The first experiment was demonstrated at PRAGMA 19 (Jilin University, September 2010), where an application (</a:t>
            </a:r>
            <a:r>
              <a:rPr lang="en-US" sz="1200" kern="1200" dirty="0" err="1" smtClean="0">
                <a:solidFill>
                  <a:schemeClr val="tx1"/>
                </a:solidFill>
                <a:effectLst/>
                <a:latin typeface="+mn-lt"/>
                <a:ea typeface="+mn-ea"/>
                <a:cs typeface="+mn-cs"/>
              </a:rPr>
              <a:t>Autodoc</a:t>
            </a:r>
            <a:r>
              <a:rPr lang="en-US" sz="1200" kern="1200" dirty="0" smtClean="0">
                <a:solidFill>
                  <a:schemeClr val="tx1"/>
                </a:solidFill>
                <a:effectLst/>
                <a:latin typeface="+mn-lt"/>
                <a:ea typeface="+mn-ea"/>
                <a:cs typeface="+mn-cs"/>
              </a:rPr>
              <a:t>, part of the Avian Flu Grid software stack) was run across several different virtual machine hosting environments. The intent was to demonstrate that VM replication is a possible solution to achieve a “build once and run everywhere” environment. (See PCO 2010 page 6).  In subsequent experiments, demonstrated at PRAGMA 20 (Hong Kong, March 2011) and PRAGMA 21 (AIST, October 2011) and later at SC11, we were able to automate the process of migrating virtual machine images between different hosting environments, expand the number of sites involved in the experiment, and migrate services between AIST and NCHC, and run some simulations at UCSD.   (See PCO 2011 </a:t>
            </a:r>
            <a:r>
              <a:rPr lang="en-US" sz="1200" kern="1200" dirty="0" err="1" smtClean="0">
                <a:solidFill>
                  <a:schemeClr val="tx1"/>
                </a:solidFill>
                <a:effectLst/>
                <a:latin typeface="+mn-lt"/>
                <a:ea typeface="+mn-ea"/>
                <a:cs typeface="+mn-cs"/>
              </a:rPr>
              <a:t>pp</a:t>
            </a:r>
            <a:r>
              <a:rPr lang="en-US" sz="1200" kern="1200" dirty="0" smtClean="0">
                <a:solidFill>
                  <a:schemeClr val="tx1"/>
                </a:solidFill>
                <a:effectLst/>
                <a:latin typeface="+mn-lt"/>
                <a:ea typeface="+mn-ea"/>
                <a:cs typeface="+mn-cs"/>
              </a:rPr>
              <a:t> 7-8).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Disaster Recovery of Critical Services</a:t>
            </a:r>
            <a:r>
              <a:rPr lang="en-US" sz="1200" kern="1200" dirty="0" smtClean="0">
                <a:solidFill>
                  <a:schemeClr val="tx1"/>
                </a:solidFill>
                <a:effectLst/>
                <a:latin typeface="+mn-lt"/>
                <a:ea typeface="+mn-ea"/>
                <a:cs typeface="+mn-cs"/>
              </a:rPr>
              <a:t>: After the March 11 earthquake and tsunami key services at AIST were disabled. Within a few days after the earthquake, the process began to migrate services including </a:t>
            </a:r>
            <a:r>
              <a:rPr lang="en-US" sz="1200" kern="1200" dirty="0" err="1" smtClean="0">
                <a:solidFill>
                  <a:schemeClr val="tx1"/>
                </a:solidFill>
                <a:effectLst/>
                <a:latin typeface="+mn-lt"/>
                <a:ea typeface="+mn-ea"/>
                <a:cs typeface="+mn-cs"/>
              </a:rPr>
              <a:t>QuickQuake</a:t>
            </a:r>
            <a:r>
              <a:rPr lang="en-US" sz="1200" kern="1200" dirty="0" smtClean="0">
                <a:solidFill>
                  <a:schemeClr val="tx1"/>
                </a:solidFill>
                <a:effectLst/>
                <a:latin typeface="+mn-lt"/>
                <a:ea typeface="+mn-ea"/>
                <a:cs typeface="+mn-cs"/>
              </a:rPr>
              <a:t>, Hot Spot and WMS Server onto the VM cluster at NCHC. In addition, UCSD (via SDSC’ Triton resource) generated the ground motion map of the March11 Tohoku Pacific Ocean Earthquake covering all of Japan to observe and analyze the earthquake. The movie is available on the GEO Grid Disaster Task Force website. Approximately 1500 jobs were submitted to Triton, each of which took 3-4 hours to process, utilizing one CPU. (See PCO 2011 </a:t>
            </a:r>
            <a:r>
              <a:rPr lang="en-US" sz="1200" kern="1200" dirty="0" err="1" smtClean="0">
                <a:solidFill>
                  <a:schemeClr val="tx1"/>
                </a:solidFill>
                <a:effectLst/>
                <a:latin typeface="+mn-lt"/>
                <a:ea typeface="+mn-ea"/>
                <a:cs typeface="+mn-cs"/>
              </a:rPr>
              <a:t>pp</a:t>
            </a:r>
            <a:r>
              <a:rPr lang="en-US" sz="1200" kern="1200" dirty="0" smtClean="0">
                <a:solidFill>
                  <a:schemeClr val="tx1"/>
                </a:solidFill>
                <a:effectLst/>
                <a:latin typeface="+mn-lt"/>
                <a:ea typeface="+mn-ea"/>
                <a:cs typeface="+mn-cs"/>
              </a:rPr>
              <a:t> 8 – 10).  (Matsuoka 2011)</a:t>
            </a:r>
          </a:p>
          <a:p>
            <a:endParaRPr lang="en-US" dirty="0"/>
          </a:p>
        </p:txBody>
      </p:sp>
      <p:sp>
        <p:nvSpPr>
          <p:cNvPr id="4" name="Slide Number Placeholder 3"/>
          <p:cNvSpPr>
            <a:spLocks noGrp="1"/>
          </p:cNvSpPr>
          <p:nvPr>
            <p:ph type="sldNum" sz="quarter" idx="10"/>
          </p:nvPr>
        </p:nvSpPr>
        <p:spPr/>
        <p:txBody>
          <a:bodyPr/>
          <a:lstStyle/>
          <a:p>
            <a:fld id="{55F1327E-A44F-4B7B-BD44-67E17DE7BC75}" type="slidenum">
              <a:rPr lang="en-US" smtClean="0"/>
              <a:t>8</a:t>
            </a:fld>
            <a:endParaRPr lang="en-US"/>
          </a:p>
        </p:txBody>
      </p:sp>
    </p:spTree>
    <p:extLst>
      <p:ext uri="{BB962C8B-B14F-4D97-AF65-F5344CB8AC3E}">
        <p14:creationId xmlns:p14="http://schemas.microsoft.com/office/powerpoint/2010/main" val="373013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NCHC: </a:t>
            </a:r>
            <a:r>
              <a:rPr lang="en-US" dirty="0" err="1" smtClean="0"/>
              <a:t>Naruto</a:t>
            </a:r>
            <a:r>
              <a:rPr lang="en-US" dirty="0" smtClean="0"/>
              <a:t> cluster, consisting of 16+1 nodes, </a:t>
            </a:r>
          </a:p>
          <a:p>
            <a:pPr lvl="2"/>
            <a:r>
              <a:rPr lang="en-US" dirty="0" smtClean="0"/>
              <a:t>SDSC/UCSD: part of Triton resource</a:t>
            </a:r>
          </a:p>
        </p:txBody>
      </p:sp>
      <p:sp>
        <p:nvSpPr>
          <p:cNvPr id="4" name="Slide Number Placeholder 3"/>
          <p:cNvSpPr>
            <a:spLocks noGrp="1"/>
          </p:cNvSpPr>
          <p:nvPr>
            <p:ph type="sldNum" sz="quarter" idx="10"/>
          </p:nvPr>
        </p:nvSpPr>
        <p:spPr/>
        <p:txBody>
          <a:bodyPr/>
          <a:lstStyle/>
          <a:p>
            <a:fld id="{389FDC67-044F-402A-9D13-3A081534D366}"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1327E-A44F-4B7B-BD44-67E17DE7BC75}" type="slidenum">
              <a:rPr lang="en-US" smtClean="0"/>
              <a:t>11</a:t>
            </a:fld>
            <a:endParaRPr lang="en-US"/>
          </a:p>
        </p:txBody>
      </p:sp>
    </p:spTree>
    <p:extLst>
      <p:ext uri="{BB962C8B-B14F-4D97-AF65-F5344CB8AC3E}">
        <p14:creationId xmlns:p14="http://schemas.microsoft.com/office/powerpoint/2010/main" val="216839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1327E-A44F-4B7B-BD44-67E17DE7BC75}" type="slidenum">
              <a:rPr lang="en-US" smtClean="0"/>
              <a:t>12</a:t>
            </a:fld>
            <a:endParaRPr lang="en-US"/>
          </a:p>
        </p:txBody>
      </p:sp>
    </p:spTree>
    <p:extLst>
      <p:ext uri="{BB962C8B-B14F-4D97-AF65-F5344CB8AC3E}">
        <p14:creationId xmlns:p14="http://schemas.microsoft.com/office/powerpoint/2010/main" val="142298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Kinabalu</a:t>
            </a:r>
            <a:r>
              <a:rPr lang="en-US" baseline="0" dirty="0" smtClean="0"/>
              <a:t> – reed</a:t>
            </a:r>
          </a:p>
          <a:p>
            <a:r>
              <a:rPr lang="en-US" baseline="0" dirty="0" err="1" smtClean="0"/>
              <a:t>Rotorua</a:t>
            </a:r>
            <a:r>
              <a:rPr lang="en-US" baseline="0" dirty="0" smtClean="0"/>
              <a:t> – web</a:t>
            </a:r>
          </a:p>
          <a:p>
            <a:r>
              <a:rPr lang="en-US" baseline="0" dirty="0" smtClean="0"/>
              <a:t>Wendy Fong – with Wilfred – avian flu</a:t>
            </a:r>
            <a:endParaRPr lang="en-US" dirty="0"/>
          </a:p>
        </p:txBody>
      </p:sp>
      <p:sp>
        <p:nvSpPr>
          <p:cNvPr id="4" name="Slide Number Placeholder 3"/>
          <p:cNvSpPr>
            <a:spLocks noGrp="1"/>
          </p:cNvSpPr>
          <p:nvPr>
            <p:ph type="sldNum" sz="quarter" idx="10"/>
          </p:nvPr>
        </p:nvSpPr>
        <p:spPr/>
        <p:txBody>
          <a:bodyPr/>
          <a:lstStyle/>
          <a:p>
            <a:fld id="{55F1327E-A44F-4B7B-BD44-67E17DE7BC75}" type="slidenum">
              <a:rPr lang="en-US" smtClean="0"/>
              <a:t>14</a:t>
            </a:fld>
            <a:endParaRPr lang="en-US"/>
          </a:p>
        </p:txBody>
      </p:sp>
    </p:spTree>
    <p:extLst>
      <p:ext uri="{BB962C8B-B14F-4D97-AF65-F5344CB8AC3E}">
        <p14:creationId xmlns:p14="http://schemas.microsoft.com/office/powerpoint/2010/main" val="417361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"Current Research Activities in Bio &amp; Environmental Sciences at UBITA, </a:t>
            </a:r>
            <a:r>
              <a:rPr lang="en-US" sz="1200" kern="1200" dirty="0" err="1" smtClean="0">
                <a:solidFill>
                  <a:schemeClr val="tx1"/>
                </a:solidFill>
                <a:effectLst/>
                <a:latin typeface="+mn-lt"/>
                <a:ea typeface="+mn-ea"/>
                <a:cs typeface="+mn-cs"/>
              </a:rPr>
              <a:t>Konkuk</a:t>
            </a:r>
            <a:r>
              <a:rPr lang="en-US" sz="1200" kern="1200" dirty="0" smtClean="0">
                <a:solidFill>
                  <a:schemeClr val="tx1"/>
                </a:solidFill>
                <a:effectLst/>
                <a:latin typeface="+mn-lt"/>
                <a:ea typeface="+mn-ea"/>
                <a:cs typeface="+mn-cs"/>
              </a:rPr>
              <a:t> University"</a:t>
            </a:r>
          </a:p>
          <a:p>
            <a:endParaRPr lang="en-US" dirty="0"/>
          </a:p>
        </p:txBody>
      </p:sp>
      <p:sp>
        <p:nvSpPr>
          <p:cNvPr id="4" name="Slide Number Placeholder 3"/>
          <p:cNvSpPr>
            <a:spLocks noGrp="1"/>
          </p:cNvSpPr>
          <p:nvPr>
            <p:ph type="sldNum" sz="quarter" idx="10"/>
          </p:nvPr>
        </p:nvSpPr>
        <p:spPr/>
        <p:txBody>
          <a:bodyPr/>
          <a:lstStyle/>
          <a:p>
            <a:fld id="{EA798483-C351-4299-9BC4-F9C966B8F894}" type="slidenum">
              <a:rPr lang="en-US" smtClean="0"/>
              <a:t>16</a:t>
            </a:fld>
            <a:endParaRPr lang="en-US"/>
          </a:p>
        </p:txBody>
      </p:sp>
    </p:spTree>
    <p:extLst>
      <p:ext uri="{BB962C8B-B14F-4D97-AF65-F5344CB8AC3E}">
        <p14:creationId xmlns:p14="http://schemas.microsoft.com/office/powerpoint/2010/main" val="391730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98483-C351-4299-9BC4-F9C966B8F894}" type="slidenum">
              <a:rPr lang="en-US" smtClean="0"/>
              <a:t>20</a:t>
            </a:fld>
            <a:endParaRPr lang="en-US"/>
          </a:p>
        </p:txBody>
      </p:sp>
    </p:spTree>
    <p:extLst>
      <p:ext uri="{BB962C8B-B14F-4D97-AF65-F5344CB8AC3E}">
        <p14:creationId xmlns:p14="http://schemas.microsoft.com/office/powerpoint/2010/main" val="420460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79CC5-AEED-485E-AF59-19459875FA72}"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254787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79CC5-AEED-485E-AF59-19459875FA72}"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288525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79CC5-AEED-485E-AF59-19459875FA72}"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120583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79CC5-AEED-485E-AF59-19459875FA72}"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193220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79CC5-AEED-485E-AF59-19459875FA72}" type="datetimeFigureOut">
              <a:rPr lang="en-US" smtClean="0"/>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227441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79CC5-AEED-485E-AF59-19459875FA72}"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75512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79CC5-AEED-485E-AF59-19459875FA72}" type="datetimeFigureOut">
              <a:rPr lang="en-US" smtClean="0"/>
              <a:t>7/15/2012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8580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79CC5-AEED-485E-AF59-19459875FA72}" type="datetimeFigureOut">
              <a:rPr lang="en-US" smtClean="0"/>
              <a:t>7/15/2012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196121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79CC5-AEED-485E-AF59-19459875FA72}" type="datetimeFigureOut">
              <a:rPr lang="en-US" smtClean="0"/>
              <a:t>7/15/2012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209909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79CC5-AEED-485E-AF59-19459875FA72}"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205519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79CC5-AEED-485E-AF59-19459875FA72}" type="datetimeFigureOut">
              <a:rPr lang="en-US" smtClean="0"/>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2D9-3009-4713-BE96-AAA6EAABA056}" type="slidenum">
              <a:rPr lang="en-US" smtClean="0"/>
              <a:t>‹#›</a:t>
            </a:fld>
            <a:endParaRPr lang="en-US"/>
          </a:p>
        </p:txBody>
      </p:sp>
    </p:spTree>
    <p:extLst>
      <p:ext uri="{BB962C8B-B14F-4D97-AF65-F5344CB8AC3E}">
        <p14:creationId xmlns:p14="http://schemas.microsoft.com/office/powerpoint/2010/main" val="3474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79CC5-AEED-485E-AF59-19459875FA72}" type="datetimeFigureOut">
              <a:rPr lang="en-US" smtClean="0"/>
              <a:t>7/15/2012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0C2D9-3009-4713-BE96-AAA6EAABA056}" type="slidenum">
              <a:rPr lang="en-US" smtClean="0"/>
              <a:t>‹#›</a:t>
            </a:fld>
            <a:endParaRPr lang="en-US"/>
          </a:p>
        </p:txBody>
      </p:sp>
    </p:spTree>
    <p:extLst>
      <p:ext uri="{BB962C8B-B14F-4D97-AF65-F5344CB8AC3E}">
        <p14:creationId xmlns:p14="http://schemas.microsoft.com/office/powerpoint/2010/main" val="171480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rgbClr val="4540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emf"/><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hyperlink" Target="http://www.geogrid.org/en/index.html" TargetMode="External"/><Relationship Id="rId4" Type="http://schemas.openxmlformats.org/officeDocument/2006/relationships/image" Target="../media/image26.png"/><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hyperlink" Target="http://www.geogrid.org/en/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dataturbine.org/" TargetMode="External"/><Relationship Id="rId2" Type="http://schemas.openxmlformats.org/officeDocument/2006/relationships/hyperlink" Target="http://www.nsf-nsfc-sw.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ataturbine.org/" TargetMode="External"/><Relationship Id="rId2" Type="http://schemas.openxmlformats.org/officeDocument/2006/relationships/hyperlink" Target="http://www.nsf-nsfc-sw.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3.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PRAGMA </a:t>
            </a:r>
            <a:r>
              <a:rPr lang="en-US" dirty="0" smtClean="0"/>
              <a:t>Overview and </a:t>
            </a:r>
            <a:br>
              <a:rPr lang="en-US" dirty="0" smtClean="0"/>
            </a:br>
            <a:r>
              <a:rPr lang="en-US" dirty="0" smtClean="0"/>
              <a:t>Future Directions</a:t>
            </a:r>
            <a:endParaRPr lang="en-US" dirty="0"/>
          </a:p>
        </p:txBody>
      </p:sp>
      <p:sp>
        <p:nvSpPr>
          <p:cNvPr id="3" name="Subtitle 2"/>
          <p:cNvSpPr>
            <a:spLocks noGrp="1"/>
          </p:cNvSpPr>
          <p:nvPr>
            <p:ph type="subTitle" idx="1"/>
          </p:nvPr>
        </p:nvSpPr>
        <p:spPr/>
        <p:txBody>
          <a:bodyPr>
            <a:normAutofit fontScale="92500"/>
          </a:bodyPr>
          <a:lstStyle/>
          <a:p>
            <a:r>
              <a:rPr lang="en-US" b="1" dirty="0" smtClean="0"/>
              <a:t>Workshop on Building Collaborations in Clouds, HPC and Applications</a:t>
            </a:r>
          </a:p>
          <a:p>
            <a:r>
              <a:rPr lang="en-US" dirty="0" smtClean="0"/>
              <a:t>17 July 2012</a:t>
            </a:r>
            <a:endParaRPr lang="en-US" dirty="0"/>
          </a:p>
        </p:txBody>
      </p:sp>
    </p:spTree>
    <p:extLst>
      <p:ext uri="{BB962C8B-B14F-4D97-AF65-F5344CB8AC3E}">
        <p14:creationId xmlns:p14="http://schemas.microsoft.com/office/powerpoint/2010/main" val="253581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smtClean="0"/>
              <a:t>From Scientific Expedition to Community</a:t>
            </a:r>
            <a:br>
              <a:rPr lang="en-US" dirty="0" smtClean="0"/>
            </a:br>
            <a:r>
              <a:rPr lang="en-US" sz="3100" dirty="0" smtClean="0"/>
              <a:t>Building on NCHC </a:t>
            </a:r>
            <a:r>
              <a:rPr lang="en-US" sz="3100" dirty="0" err="1" smtClean="0"/>
              <a:t>Ecogrid</a:t>
            </a:r>
            <a:r>
              <a:rPr lang="en-US" sz="3100" dirty="0" smtClean="0"/>
              <a:t/>
            </a:r>
            <a:br>
              <a:rPr lang="en-US" sz="3100" dirty="0" smtClean="0"/>
            </a:br>
            <a:r>
              <a:rPr lang="en-US" sz="3100" dirty="0" smtClean="0"/>
              <a:t>8 Months: Concept to Deployment</a:t>
            </a:r>
            <a:endParaRPr lang="en-US" dirty="0"/>
          </a:p>
        </p:txBody>
      </p:sp>
      <p:sp>
        <p:nvSpPr>
          <p:cNvPr id="3" name="Content Placeholder 2"/>
          <p:cNvSpPr>
            <a:spLocks noGrp="1"/>
          </p:cNvSpPr>
          <p:nvPr>
            <p:ph idx="1"/>
          </p:nvPr>
        </p:nvSpPr>
        <p:spPr>
          <a:xfrm>
            <a:off x="3043538" y="1447800"/>
            <a:ext cx="6096000" cy="4525963"/>
          </a:xfrm>
        </p:spPr>
        <p:txBody>
          <a:bodyPr/>
          <a:lstStyle/>
          <a:p>
            <a:r>
              <a:rPr lang="en-US" dirty="0" smtClean="0"/>
              <a:t>Wireless Infrastructure (2004)</a:t>
            </a:r>
          </a:p>
          <a:p>
            <a:r>
              <a:rPr lang="en-US" dirty="0" smtClean="0"/>
              <a:t>Science </a:t>
            </a:r>
          </a:p>
          <a:p>
            <a:r>
              <a:rPr lang="en-US" dirty="0" smtClean="0"/>
              <a:t>Need more than one lake to understand processes</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051550"/>
            <a:ext cx="1828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over 05_July_Art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37" y="2895600"/>
            <a:ext cx="2903516"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SCN5678"/>
          <p:cNvPicPr>
            <a:picLocks noChangeAspect="1" noChangeArrowheads="1"/>
          </p:cNvPicPr>
          <p:nvPr/>
        </p:nvPicPr>
        <p:blipFill>
          <a:blip r:embed="rId4" cstate="print">
            <a:extLst>
              <a:ext uri="{28A0092B-C50C-407E-A947-70E740481C1C}">
                <a14:useLocalDpi xmlns:a14="http://schemas.microsoft.com/office/drawing/2010/main" val="0"/>
              </a:ext>
            </a:extLst>
          </a:blip>
          <a:srcRect l="31429" r="22858"/>
          <a:stretch>
            <a:fillRect/>
          </a:stretch>
        </p:blipFill>
        <p:spPr bwMode="auto">
          <a:xfrm>
            <a:off x="122437" y="762000"/>
            <a:ext cx="134684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5" t="4749" r="2585" b="4749"/>
          <a:stretch/>
        </p:blipFill>
        <p:spPr bwMode="auto">
          <a:xfrm>
            <a:off x="3048000" y="3612051"/>
            <a:ext cx="4999183" cy="3093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132" t="25100" r="25666" b="15026"/>
          <a:stretch/>
        </p:blipFill>
        <p:spPr bwMode="auto">
          <a:xfrm>
            <a:off x="2057400" y="990600"/>
            <a:ext cx="5212080" cy="38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335" t="26602" r="11852" b="11141"/>
          <a:stretch/>
        </p:blipFill>
        <p:spPr bwMode="auto">
          <a:xfrm>
            <a:off x="2426854" y="4648200"/>
            <a:ext cx="488834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00400" y="4838700"/>
            <a:ext cx="1392754" cy="369332"/>
          </a:xfrm>
          <a:prstGeom prst="rect">
            <a:avLst/>
          </a:prstGeom>
          <a:noFill/>
        </p:spPr>
        <p:txBody>
          <a:bodyPr wrap="none" rtlCol="0">
            <a:spAutoFit/>
          </a:bodyPr>
          <a:lstStyle/>
          <a:p>
            <a:r>
              <a:rPr lang="en-US" b="1" dirty="0" smtClean="0"/>
              <a:t>8 Years Later</a:t>
            </a:r>
            <a:endParaRPr lang="en-US" b="1" dirty="0"/>
          </a:p>
        </p:txBody>
      </p:sp>
    </p:spTree>
    <p:extLst>
      <p:ext uri="{BB962C8B-B14F-4D97-AF65-F5344CB8AC3E}">
        <p14:creationId xmlns:p14="http://schemas.microsoft.com/office/powerpoint/2010/main" val="37416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52"/>
          <p:cNvGrpSpPr/>
          <p:nvPr/>
        </p:nvGrpSpPr>
        <p:grpSpPr>
          <a:xfrm>
            <a:off x="7007958" y="4857754"/>
            <a:ext cx="1433598" cy="1424062"/>
            <a:chOff x="5009517" y="4714884"/>
            <a:chExt cx="1585104" cy="1731556"/>
          </a:xfrm>
          <a:solidFill>
            <a:schemeClr val="bg1"/>
          </a:solidFill>
        </p:grpSpPr>
        <p:pic>
          <p:nvPicPr>
            <p:cNvPr id="35" name="Picture 20" descr="MOD09GQK"/>
            <p:cNvPicPr>
              <a:picLocks noChangeAspect="1" noChangeArrowheads="1"/>
            </p:cNvPicPr>
            <p:nvPr/>
          </p:nvPicPr>
          <p:blipFill>
            <a:blip r:embed="rId3" cstate="print"/>
            <a:srcRect/>
            <a:stretch>
              <a:fillRect/>
            </a:stretch>
          </p:blipFill>
          <p:spPr bwMode="auto">
            <a:xfrm>
              <a:off x="5009517" y="4714884"/>
              <a:ext cx="1585104" cy="1188859"/>
            </a:xfrm>
            <a:prstGeom prst="rect">
              <a:avLst/>
            </a:prstGeom>
            <a:grpFill/>
            <a:ln w="9525">
              <a:noFill/>
              <a:miter lim="800000"/>
              <a:headEnd/>
              <a:tailEnd/>
            </a:ln>
          </p:spPr>
        </p:pic>
        <p:sp>
          <p:nvSpPr>
            <p:cNvPr id="36" name="テキスト ボックス 35"/>
            <p:cNvSpPr txBox="1"/>
            <p:nvPr/>
          </p:nvSpPr>
          <p:spPr>
            <a:xfrm>
              <a:off x="5078752" y="6072206"/>
              <a:ext cx="1446643" cy="374234"/>
            </a:xfrm>
            <a:prstGeom prst="rect">
              <a:avLst/>
            </a:prstGeom>
            <a:grpFill/>
            <a:ln>
              <a:solidFill>
                <a:srgbClr val="FF0000"/>
              </a:solidFill>
            </a:ln>
          </p:spPr>
          <p:txBody>
            <a:bodyPr wrap="none">
              <a:spAutoFit/>
            </a:bodyPr>
            <a:lstStyle/>
            <a:p>
              <a:pPr algn="ctr">
                <a:defRPr/>
              </a:pPr>
              <a:r>
                <a:rPr kumimoji="1" lang="en-US" altLang="ja-JP" sz="1400" b="1" dirty="0" smtClean="0">
                  <a:solidFill>
                    <a:srgbClr val="000000"/>
                  </a:solidFill>
                </a:rPr>
                <a:t>Satellite Data</a:t>
              </a:r>
              <a:endParaRPr kumimoji="1" lang="ja-JP" altLang="en-US" sz="1400" b="1" dirty="0">
                <a:solidFill>
                  <a:srgbClr val="000000"/>
                </a:solidFill>
              </a:endParaRPr>
            </a:p>
          </p:txBody>
        </p:sp>
      </p:grpSp>
      <p:grpSp>
        <p:nvGrpSpPr>
          <p:cNvPr id="2052" name="グループ化 50"/>
          <p:cNvGrpSpPr>
            <a:grpSpLocks/>
          </p:cNvGrpSpPr>
          <p:nvPr/>
        </p:nvGrpSpPr>
        <p:grpSpPr bwMode="auto">
          <a:xfrm>
            <a:off x="-36512" y="4143375"/>
            <a:ext cx="6019452" cy="2441265"/>
            <a:chOff x="-176520" y="3050384"/>
            <a:chExt cx="9404516" cy="3498781"/>
          </a:xfrm>
        </p:grpSpPr>
        <p:grpSp>
          <p:nvGrpSpPr>
            <p:cNvPr id="2082" name="グループ化 11"/>
            <p:cNvGrpSpPr>
              <a:grpSpLocks/>
            </p:cNvGrpSpPr>
            <p:nvPr/>
          </p:nvGrpSpPr>
          <p:grpSpPr bwMode="auto">
            <a:xfrm>
              <a:off x="5591198" y="4214818"/>
              <a:ext cx="2409826" cy="2119313"/>
              <a:chOff x="4786314" y="3571876"/>
              <a:chExt cx="2409826" cy="2119313"/>
            </a:xfrm>
          </p:grpSpPr>
          <p:pic>
            <p:nvPicPr>
              <p:cNvPr id="20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571876"/>
                <a:ext cx="2409826"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円/楕円 7"/>
              <p:cNvSpPr/>
              <p:nvPr/>
            </p:nvSpPr>
            <p:spPr>
              <a:xfrm>
                <a:off x="6000463" y="4857809"/>
                <a:ext cx="143854" cy="1433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sp>
            <p:nvSpPr>
              <p:cNvPr id="9" name="円/楕円 8"/>
              <p:cNvSpPr/>
              <p:nvPr/>
            </p:nvSpPr>
            <p:spPr>
              <a:xfrm>
                <a:off x="6216244" y="4928338"/>
                <a:ext cx="141373" cy="143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grpSp>
        <p:grpSp>
          <p:nvGrpSpPr>
            <p:cNvPr id="2083" name="グループ化 10"/>
            <p:cNvGrpSpPr>
              <a:grpSpLocks/>
            </p:cNvGrpSpPr>
            <p:nvPr/>
          </p:nvGrpSpPr>
          <p:grpSpPr bwMode="auto">
            <a:xfrm>
              <a:off x="1285852" y="4648221"/>
              <a:ext cx="3038475" cy="1781175"/>
              <a:chOff x="1214414" y="3786190"/>
              <a:chExt cx="3038475" cy="1781175"/>
            </a:xfrm>
          </p:grpSpPr>
          <p:pic>
            <p:nvPicPr>
              <p:cNvPr id="20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3786190"/>
                <a:ext cx="30384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円/楕円 5"/>
              <p:cNvSpPr/>
              <p:nvPr/>
            </p:nvSpPr>
            <p:spPr>
              <a:xfrm>
                <a:off x="2073545" y="4786607"/>
                <a:ext cx="141373" cy="1410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sp>
            <p:nvSpPr>
              <p:cNvPr id="7" name="円/楕円 6"/>
              <p:cNvSpPr/>
              <p:nvPr/>
            </p:nvSpPr>
            <p:spPr>
              <a:xfrm>
                <a:off x="1857763" y="4786607"/>
                <a:ext cx="143854" cy="1410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sp>
            <p:nvSpPr>
              <p:cNvPr id="10" name="円/楕円 9"/>
              <p:cNvSpPr/>
              <p:nvPr/>
            </p:nvSpPr>
            <p:spPr>
              <a:xfrm>
                <a:off x="3859315" y="3999395"/>
                <a:ext cx="141373" cy="143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grpSp>
        <p:grpSp>
          <p:nvGrpSpPr>
            <p:cNvPr id="12" name="グループ化 28"/>
            <p:cNvGrpSpPr/>
            <p:nvPr/>
          </p:nvGrpSpPr>
          <p:grpSpPr>
            <a:xfrm>
              <a:off x="4436062" y="3050391"/>
              <a:ext cx="1330715" cy="1655656"/>
              <a:chOff x="1862982" y="4566231"/>
              <a:chExt cx="1081220" cy="1832816"/>
            </a:xfrm>
            <a:solidFill>
              <a:schemeClr val="bg1"/>
            </a:solidFill>
          </p:grpSpPr>
          <p:pic>
            <p:nvPicPr>
              <p:cNvPr id="23" name="Picture 19"/>
              <p:cNvPicPr>
                <a:picLocks noChangeAspect="1" noChangeArrowheads="1"/>
              </p:cNvPicPr>
              <p:nvPr/>
            </p:nvPicPr>
            <p:blipFill>
              <a:blip r:embed="rId6" cstate="print"/>
              <a:srcRect/>
              <a:stretch>
                <a:fillRect/>
              </a:stretch>
            </p:blipFill>
            <p:spPr bwMode="auto">
              <a:xfrm>
                <a:off x="2015495" y="4566231"/>
                <a:ext cx="928707" cy="1212952"/>
              </a:xfrm>
              <a:prstGeom prst="rect">
                <a:avLst/>
              </a:prstGeom>
              <a:grpFill/>
              <a:ln w="9525">
                <a:noFill/>
                <a:round/>
                <a:headEnd/>
                <a:tailEnd/>
              </a:ln>
            </p:spPr>
          </p:pic>
          <p:sp>
            <p:nvSpPr>
              <p:cNvPr id="24" name="Rectangle 80"/>
              <p:cNvSpPr>
                <a:spLocks noChangeArrowheads="1"/>
              </p:cNvSpPr>
              <p:nvPr/>
            </p:nvSpPr>
            <p:spPr bwMode="auto">
              <a:xfrm>
                <a:off x="1862982" y="5813088"/>
                <a:ext cx="934426" cy="585959"/>
              </a:xfrm>
              <a:prstGeom prst="rect">
                <a:avLst/>
              </a:prstGeom>
              <a:grpFill/>
              <a:ln w="9525">
                <a:noFill/>
                <a:miter lim="800000"/>
                <a:headEnd/>
                <a:tailEnd/>
              </a:ln>
            </p:spPr>
            <p:txBody>
              <a:bodyPr wrap="none">
                <a:spAutoFit/>
              </a:bodyPr>
              <a:lstStyle/>
              <a:p>
                <a:pPr algn="ctr">
                  <a:defRPr/>
                </a:pPr>
                <a:r>
                  <a:rPr kumimoji="1" lang="en-US" altLang="ja-JP" b="1" dirty="0" smtClean="0">
                    <a:solidFill>
                      <a:srgbClr val="FF0000"/>
                    </a:solidFill>
                    <a:latin typeface="Calibri" pitchFamily="34" charset="0"/>
                    <a:cs typeface="Calibri" pitchFamily="34" charset="0"/>
                  </a:rPr>
                  <a:t>Japan</a:t>
                </a:r>
                <a:endParaRPr kumimoji="1" lang="th-TH" altLang="ja-JP" b="1" dirty="0">
                  <a:solidFill>
                    <a:srgbClr val="FF0000"/>
                  </a:solidFill>
                  <a:latin typeface="Calibri" pitchFamily="34" charset="0"/>
                  <a:cs typeface="Calibri" pitchFamily="34" charset="0"/>
                </a:endParaRPr>
              </a:p>
            </p:txBody>
          </p:sp>
        </p:grpSp>
        <p:grpSp>
          <p:nvGrpSpPr>
            <p:cNvPr id="13" name="グループ化 27"/>
            <p:cNvGrpSpPr/>
            <p:nvPr/>
          </p:nvGrpSpPr>
          <p:grpSpPr>
            <a:xfrm>
              <a:off x="967789" y="3050387"/>
              <a:ext cx="1575805" cy="1553272"/>
              <a:chOff x="682029" y="4784245"/>
              <a:chExt cx="1575828" cy="1816668"/>
            </a:xfrm>
            <a:solidFill>
              <a:schemeClr val="bg1"/>
            </a:solidFill>
          </p:grpSpPr>
          <p:pic>
            <p:nvPicPr>
              <p:cNvPr id="21" name="Picture 19"/>
              <p:cNvPicPr>
                <a:picLocks noChangeAspect="1" noChangeArrowheads="1"/>
              </p:cNvPicPr>
              <p:nvPr/>
            </p:nvPicPr>
            <p:blipFill>
              <a:blip r:embed="rId6" cstate="print"/>
              <a:srcRect/>
              <a:stretch>
                <a:fillRect/>
              </a:stretch>
            </p:blipFill>
            <p:spPr bwMode="auto">
              <a:xfrm>
                <a:off x="1071534" y="4784245"/>
                <a:ext cx="928707" cy="1212952"/>
              </a:xfrm>
              <a:prstGeom prst="rect">
                <a:avLst/>
              </a:prstGeom>
              <a:grpFill/>
              <a:ln w="9525">
                <a:noFill/>
                <a:round/>
                <a:headEnd/>
                <a:tailEnd/>
              </a:ln>
            </p:spPr>
          </p:pic>
          <p:sp>
            <p:nvSpPr>
              <p:cNvPr id="22" name="Rectangle 81"/>
              <p:cNvSpPr>
                <a:spLocks noChangeArrowheads="1"/>
              </p:cNvSpPr>
              <p:nvPr/>
            </p:nvSpPr>
            <p:spPr bwMode="auto">
              <a:xfrm>
                <a:off x="682029" y="5981833"/>
                <a:ext cx="1575828" cy="619080"/>
              </a:xfrm>
              <a:prstGeom prst="rect">
                <a:avLst/>
              </a:prstGeom>
              <a:grpFill/>
              <a:ln w="9525">
                <a:noFill/>
                <a:miter lim="800000"/>
                <a:headEnd/>
                <a:tailEnd/>
              </a:ln>
            </p:spPr>
            <p:txBody>
              <a:bodyPr wrap="none">
                <a:spAutoFit/>
              </a:bodyPr>
              <a:lstStyle/>
              <a:p>
                <a:pPr algn="ctr">
                  <a:defRPr/>
                </a:pPr>
                <a:r>
                  <a:rPr kumimoji="1" lang="en-US" altLang="ja-JP" b="1" dirty="0" smtClean="0">
                    <a:solidFill>
                      <a:srgbClr val="FF0000"/>
                    </a:solidFill>
                    <a:latin typeface="Calibri" pitchFamily="34" charset="0"/>
                    <a:cs typeface="Calibri" pitchFamily="34" charset="0"/>
                  </a:rPr>
                  <a:t>Thailand</a:t>
                </a:r>
                <a:endParaRPr kumimoji="1" lang="th-TH" altLang="ja-JP" b="1" dirty="0">
                  <a:solidFill>
                    <a:srgbClr val="FF0000"/>
                  </a:solidFill>
                  <a:latin typeface="Calibri" pitchFamily="34" charset="0"/>
                  <a:cs typeface="Calibri" pitchFamily="34" charset="0"/>
                </a:endParaRPr>
              </a:p>
            </p:txBody>
          </p:sp>
        </p:grpSp>
        <p:grpSp>
          <p:nvGrpSpPr>
            <p:cNvPr id="14" name="グループ化 26"/>
            <p:cNvGrpSpPr/>
            <p:nvPr/>
          </p:nvGrpSpPr>
          <p:grpSpPr>
            <a:xfrm>
              <a:off x="-176520" y="4893498"/>
              <a:ext cx="1575806" cy="1655667"/>
              <a:chOff x="-48975" y="5894806"/>
              <a:chExt cx="1365716" cy="1832825"/>
            </a:xfrm>
            <a:solidFill>
              <a:schemeClr val="bg1"/>
            </a:solidFill>
          </p:grpSpPr>
          <p:sp>
            <p:nvSpPr>
              <p:cNvPr id="20" name="Rectangle 84"/>
              <p:cNvSpPr>
                <a:spLocks noChangeArrowheads="1"/>
              </p:cNvSpPr>
              <p:nvPr/>
            </p:nvSpPr>
            <p:spPr bwMode="auto">
              <a:xfrm>
                <a:off x="-48975" y="7141673"/>
                <a:ext cx="1365716" cy="585958"/>
              </a:xfrm>
              <a:prstGeom prst="rect">
                <a:avLst/>
              </a:prstGeom>
              <a:solidFill>
                <a:schemeClr val="bg1"/>
              </a:solidFill>
              <a:ln w="9525">
                <a:noFill/>
                <a:miter lim="800000"/>
                <a:headEnd/>
                <a:tailEnd/>
              </a:ln>
            </p:spPr>
            <p:txBody>
              <a:bodyPr wrap="none">
                <a:spAutoFit/>
              </a:bodyPr>
              <a:lstStyle/>
              <a:p>
                <a:pPr algn="ctr">
                  <a:defRPr/>
                </a:pPr>
                <a:r>
                  <a:rPr kumimoji="1" lang="en-US" altLang="ja-JP" b="1" dirty="0" smtClean="0">
                    <a:solidFill>
                      <a:srgbClr val="FF0000"/>
                    </a:solidFill>
                    <a:latin typeface="Calibri" pitchFamily="34" charset="0"/>
                  </a:rPr>
                  <a:t>Thailand</a:t>
                </a:r>
                <a:endParaRPr kumimoji="1" lang="th-TH" altLang="ja-JP" b="1" dirty="0">
                  <a:solidFill>
                    <a:srgbClr val="FF0000"/>
                  </a:solidFill>
                  <a:latin typeface="Cordia New" charset="-128"/>
                </a:endParaRPr>
              </a:p>
            </p:txBody>
          </p:sp>
          <p:pic>
            <p:nvPicPr>
              <p:cNvPr id="19" name="Picture 19"/>
              <p:cNvPicPr>
                <a:picLocks noChangeAspect="1" noChangeArrowheads="1"/>
              </p:cNvPicPr>
              <p:nvPr/>
            </p:nvPicPr>
            <p:blipFill>
              <a:blip r:embed="rId6" cstate="print"/>
              <a:srcRect/>
              <a:stretch>
                <a:fillRect/>
              </a:stretch>
            </p:blipFill>
            <p:spPr bwMode="auto">
              <a:xfrm>
                <a:off x="231642" y="5894806"/>
                <a:ext cx="928705" cy="1212951"/>
              </a:xfrm>
              <a:prstGeom prst="rect">
                <a:avLst/>
              </a:prstGeom>
              <a:grpFill/>
              <a:ln w="9525">
                <a:noFill/>
                <a:round/>
                <a:headEnd/>
                <a:tailEnd/>
              </a:ln>
            </p:spPr>
          </p:pic>
        </p:grpSp>
        <p:grpSp>
          <p:nvGrpSpPr>
            <p:cNvPr id="15" name="グループ化 28"/>
            <p:cNvGrpSpPr/>
            <p:nvPr/>
          </p:nvGrpSpPr>
          <p:grpSpPr>
            <a:xfrm>
              <a:off x="8001031" y="3050396"/>
              <a:ext cx="1226965" cy="1655658"/>
              <a:chOff x="1857349" y="4604077"/>
              <a:chExt cx="996949" cy="1712647"/>
            </a:xfrm>
            <a:solidFill>
              <a:schemeClr val="bg1"/>
            </a:solidFill>
          </p:grpSpPr>
          <p:pic>
            <p:nvPicPr>
              <p:cNvPr id="26" name="Picture 19"/>
              <p:cNvPicPr>
                <a:picLocks noChangeAspect="1" noChangeArrowheads="1"/>
              </p:cNvPicPr>
              <p:nvPr/>
            </p:nvPicPr>
            <p:blipFill>
              <a:blip r:embed="rId6" cstate="print"/>
              <a:srcRect/>
              <a:stretch>
                <a:fillRect/>
              </a:stretch>
            </p:blipFill>
            <p:spPr bwMode="auto">
              <a:xfrm>
                <a:off x="1857349" y="4604077"/>
                <a:ext cx="928706" cy="1165107"/>
              </a:xfrm>
              <a:prstGeom prst="rect">
                <a:avLst/>
              </a:prstGeom>
              <a:grpFill/>
              <a:ln w="9525">
                <a:noFill/>
                <a:round/>
                <a:headEnd/>
                <a:tailEnd/>
              </a:ln>
            </p:spPr>
          </p:pic>
          <p:sp>
            <p:nvSpPr>
              <p:cNvPr id="27" name="Rectangle 80"/>
              <p:cNvSpPr>
                <a:spLocks noChangeArrowheads="1"/>
              </p:cNvSpPr>
              <p:nvPr/>
            </p:nvSpPr>
            <p:spPr bwMode="auto">
              <a:xfrm>
                <a:off x="1919847" y="5769184"/>
                <a:ext cx="934451" cy="547540"/>
              </a:xfrm>
              <a:prstGeom prst="rect">
                <a:avLst/>
              </a:prstGeom>
              <a:grpFill/>
              <a:ln w="9525">
                <a:noFill/>
                <a:miter lim="800000"/>
                <a:headEnd/>
                <a:tailEnd/>
              </a:ln>
            </p:spPr>
            <p:txBody>
              <a:bodyPr wrap="none">
                <a:spAutoFit/>
              </a:bodyPr>
              <a:lstStyle/>
              <a:p>
                <a:pPr algn="ctr">
                  <a:defRPr/>
                </a:pPr>
                <a:r>
                  <a:rPr kumimoji="1" lang="en-US" altLang="ja-JP" b="1" dirty="0" smtClean="0">
                    <a:solidFill>
                      <a:srgbClr val="FF0000"/>
                    </a:solidFill>
                    <a:latin typeface="Calibri" pitchFamily="34" charset="0"/>
                    <a:cs typeface="Calibri" pitchFamily="34" charset="0"/>
                  </a:rPr>
                  <a:t>Japan</a:t>
                </a:r>
                <a:endParaRPr kumimoji="1" lang="th-TH" altLang="ja-JP" b="1" dirty="0">
                  <a:solidFill>
                    <a:srgbClr val="FF0000"/>
                  </a:solidFill>
                  <a:latin typeface="Calibri" pitchFamily="34" charset="0"/>
                  <a:cs typeface="Calibri" pitchFamily="34" charset="0"/>
                </a:endParaRPr>
              </a:p>
            </p:txBody>
          </p:sp>
        </p:grpSp>
        <p:grpSp>
          <p:nvGrpSpPr>
            <p:cNvPr id="16" name="グループ化 27"/>
            <p:cNvGrpSpPr/>
            <p:nvPr/>
          </p:nvGrpSpPr>
          <p:grpSpPr>
            <a:xfrm>
              <a:off x="2903246" y="3050384"/>
              <a:ext cx="1339284" cy="1553274"/>
              <a:chOff x="1106524" y="4784232"/>
              <a:chExt cx="1024172" cy="1816712"/>
            </a:xfrm>
            <a:solidFill>
              <a:schemeClr val="bg1"/>
            </a:solidFill>
          </p:grpSpPr>
          <p:pic>
            <p:nvPicPr>
              <p:cNvPr id="29" name="Picture 19"/>
              <p:cNvPicPr>
                <a:picLocks noChangeAspect="1" noChangeArrowheads="1"/>
              </p:cNvPicPr>
              <p:nvPr/>
            </p:nvPicPr>
            <p:blipFill>
              <a:blip r:embed="rId6" cstate="print"/>
              <a:srcRect/>
              <a:stretch>
                <a:fillRect/>
              </a:stretch>
            </p:blipFill>
            <p:spPr bwMode="auto">
              <a:xfrm>
                <a:off x="1198602" y="4784232"/>
                <a:ext cx="928707" cy="1212950"/>
              </a:xfrm>
              <a:prstGeom prst="rect">
                <a:avLst/>
              </a:prstGeom>
              <a:grpFill/>
              <a:ln w="9525">
                <a:noFill/>
                <a:round/>
                <a:headEnd/>
                <a:tailEnd/>
              </a:ln>
            </p:spPr>
          </p:pic>
          <p:sp>
            <p:nvSpPr>
              <p:cNvPr id="30" name="Rectangle 81"/>
              <p:cNvSpPr>
                <a:spLocks noChangeArrowheads="1"/>
              </p:cNvSpPr>
              <p:nvPr/>
            </p:nvSpPr>
            <p:spPr bwMode="auto">
              <a:xfrm>
                <a:off x="1106524" y="5981850"/>
                <a:ext cx="1024172" cy="619094"/>
              </a:xfrm>
              <a:prstGeom prst="rect">
                <a:avLst/>
              </a:prstGeom>
              <a:grpFill/>
              <a:ln w="9525">
                <a:noFill/>
                <a:miter lim="800000"/>
                <a:headEnd/>
                <a:tailEnd/>
              </a:ln>
            </p:spPr>
            <p:txBody>
              <a:bodyPr wrap="none">
                <a:spAutoFit/>
              </a:bodyPr>
              <a:lstStyle/>
              <a:p>
                <a:pPr algn="ctr">
                  <a:defRPr/>
                </a:pPr>
                <a:r>
                  <a:rPr kumimoji="1" lang="en-US" altLang="ja-JP" b="1" dirty="0" smtClean="0">
                    <a:solidFill>
                      <a:srgbClr val="FF0000"/>
                    </a:solidFill>
                    <a:latin typeface="Calibri" pitchFamily="34" charset="0"/>
                  </a:rPr>
                  <a:t>Taiwan</a:t>
                </a:r>
                <a:endParaRPr kumimoji="1" lang="th-TH" altLang="ja-JP" b="1" dirty="0">
                  <a:solidFill>
                    <a:srgbClr val="FF0000"/>
                  </a:solidFill>
                  <a:latin typeface="Cordia New" charset="-128"/>
                </a:endParaRPr>
              </a:p>
            </p:txBody>
          </p:sp>
        </p:grpSp>
        <p:cxnSp>
          <p:nvCxnSpPr>
            <p:cNvPr id="38" name="直線コネクタ 37"/>
            <p:cNvCxnSpPr>
              <a:endCxn id="7" idx="2"/>
            </p:cNvCxnSpPr>
            <p:nvPr/>
          </p:nvCxnSpPr>
          <p:spPr>
            <a:xfrm>
              <a:off x="1108243" y="5609960"/>
              <a:ext cx="820958" cy="1092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22" idx="2"/>
              <a:endCxn id="6" idx="0"/>
            </p:cNvCxnSpPr>
            <p:nvPr/>
          </p:nvCxnSpPr>
          <p:spPr>
            <a:xfrm>
              <a:off x="1755692" y="4603658"/>
              <a:ext cx="459977" cy="10449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0" idx="0"/>
            </p:cNvCxnSpPr>
            <p:nvPr/>
          </p:nvCxnSpPr>
          <p:spPr>
            <a:xfrm rot="16200000" flipV="1">
              <a:off x="3709323" y="4570549"/>
              <a:ext cx="480062" cy="1016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4" idx="2"/>
              <a:endCxn id="8" idx="1"/>
            </p:cNvCxnSpPr>
            <p:nvPr/>
          </p:nvCxnSpPr>
          <p:spPr>
            <a:xfrm>
              <a:off x="5011086" y="4706048"/>
              <a:ext cx="1815327" cy="815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27" idx="2"/>
              <a:endCxn id="9" idx="7"/>
            </p:cNvCxnSpPr>
            <p:nvPr/>
          </p:nvCxnSpPr>
          <p:spPr>
            <a:xfrm flipH="1">
              <a:off x="7141797" y="4706054"/>
              <a:ext cx="1511176" cy="886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53" name="テキスト ボックス 49"/>
          <p:cNvSpPr txBox="1">
            <a:spLocks noChangeArrowheads="1"/>
          </p:cNvSpPr>
          <p:nvPr/>
        </p:nvSpPr>
        <p:spPr bwMode="auto">
          <a:xfrm>
            <a:off x="2535670" y="6519863"/>
            <a:ext cx="167712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600" b="1" dirty="0" err="1" smtClean="0">
                <a:solidFill>
                  <a:srgbClr val="000000"/>
                </a:solidFill>
                <a:latin typeface="Calibri" pitchFamily="34" charset="0"/>
              </a:rPr>
              <a:t>AsiaFlux</a:t>
            </a:r>
            <a:r>
              <a:rPr lang="en-US" altLang="ja-JP" sz="1600" b="1" dirty="0">
                <a:solidFill>
                  <a:srgbClr val="000000"/>
                </a:solidFill>
                <a:latin typeface="Calibri" pitchFamily="34" charset="0"/>
              </a:rPr>
              <a:t> </a:t>
            </a:r>
            <a:r>
              <a:rPr lang="en-US" altLang="ja-JP" sz="1600" b="1" dirty="0" smtClean="0">
                <a:solidFill>
                  <a:srgbClr val="000000"/>
                </a:solidFill>
                <a:latin typeface="Calibri" pitchFamily="34" charset="0"/>
              </a:rPr>
              <a:t>Network</a:t>
            </a:r>
            <a:endParaRPr lang="ja-JP" altLang="en-US" sz="1600" b="1" dirty="0">
              <a:solidFill>
                <a:srgbClr val="000000"/>
              </a:solidFill>
              <a:latin typeface="Calibri" pitchFamily="34" charset="0"/>
            </a:endParaRPr>
          </a:p>
        </p:txBody>
      </p:sp>
      <p:sp>
        <p:nvSpPr>
          <p:cNvPr id="52" name="雲 51"/>
          <p:cNvSpPr/>
          <p:nvPr/>
        </p:nvSpPr>
        <p:spPr>
          <a:xfrm>
            <a:off x="0" y="2928938"/>
            <a:ext cx="9144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cxnSp>
        <p:nvCxnSpPr>
          <p:cNvPr id="54" name="直線矢印コネクタ 53"/>
          <p:cNvCxnSpPr/>
          <p:nvPr/>
        </p:nvCxnSpPr>
        <p:spPr>
          <a:xfrm rot="5400000" flipH="1" flipV="1">
            <a:off x="-100012" y="4400550"/>
            <a:ext cx="1643062" cy="41433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1243013" y="3714750"/>
            <a:ext cx="685800" cy="42862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2400300" y="3714750"/>
            <a:ext cx="600075" cy="42862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3402013" y="3714750"/>
            <a:ext cx="527050" cy="42862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16200000" flipV="1">
            <a:off x="5175250" y="3754438"/>
            <a:ext cx="428625" cy="34925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16200000" flipV="1">
            <a:off x="6585050" y="3717925"/>
            <a:ext cx="1143000" cy="113665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2062" name="テキスト ボックス 77"/>
          <p:cNvSpPr txBox="1">
            <a:spLocks noChangeArrowheads="1"/>
          </p:cNvSpPr>
          <p:nvPr/>
        </p:nvSpPr>
        <p:spPr bwMode="auto">
          <a:xfrm>
            <a:off x="1214438" y="3130550"/>
            <a:ext cx="6715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600" b="1" dirty="0" smtClean="0">
                <a:solidFill>
                  <a:srgbClr val="000000"/>
                </a:solidFill>
                <a:latin typeface="Calibri" pitchFamily="34" charset="0"/>
              </a:rPr>
              <a:t>Objective: To deploy Asia GEO Grid Infrastructure in Asia to share Earth observation data and computing resources for Earth sciences.</a:t>
            </a:r>
            <a:endParaRPr lang="ja-JP" altLang="en-US" sz="1600" b="1" dirty="0">
              <a:solidFill>
                <a:srgbClr val="000000"/>
              </a:solidFill>
              <a:latin typeface="Calibri" pitchFamily="34" charset="0"/>
            </a:endParaRPr>
          </a:p>
        </p:txBody>
      </p:sp>
      <p:sp>
        <p:nvSpPr>
          <p:cNvPr id="2063" name="テキスト ボックス 79"/>
          <p:cNvSpPr txBox="1">
            <a:spLocks noChangeArrowheads="1"/>
          </p:cNvSpPr>
          <p:nvPr/>
        </p:nvSpPr>
        <p:spPr bwMode="auto">
          <a:xfrm>
            <a:off x="2901338" y="5857875"/>
            <a:ext cx="878574" cy="307777"/>
          </a:xfrm>
          <a:prstGeom prst="rect">
            <a:avLst/>
          </a:prstGeom>
          <a:solidFill>
            <a:schemeClr val="bg1"/>
          </a:solidFill>
          <a:ln w="9525">
            <a:solidFill>
              <a:srgbClr val="FF0000"/>
            </a:solidFill>
            <a:miter lim="800000"/>
            <a:headEnd/>
            <a:tailEnd/>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400" b="1" dirty="0" smtClean="0">
                <a:solidFill>
                  <a:srgbClr val="000000"/>
                </a:solidFill>
                <a:latin typeface="Calibri" pitchFamily="34" charset="0"/>
              </a:rPr>
              <a:t>Flux Data</a:t>
            </a:r>
            <a:endParaRPr lang="ja-JP" altLang="en-US" sz="1400" b="1" dirty="0">
              <a:solidFill>
                <a:srgbClr val="000000"/>
              </a:solidFill>
              <a:latin typeface="Calibri" pitchFamily="34" charset="0"/>
            </a:endParaRPr>
          </a:p>
        </p:txBody>
      </p:sp>
      <p:sp>
        <p:nvSpPr>
          <p:cNvPr id="2064" name="テキスト ボックス 100"/>
          <p:cNvSpPr txBox="1">
            <a:spLocks noChangeArrowheads="1"/>
          </p:cNvSpPr>
          <p:nvPr/>
        </p:nvSpPr>
        <p:spPr bwMode="auto">
          <a:xfrm>
            <a:off x="3071813" y="47625"/>
            <a:ext cx="6072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600" b="1" u="sng" dirty="0">
                <a:solidFill>
                  <a:srgbClr val="002060"/>
                </a:solidFill>
                <a:latin typeface="Calibri" pitchFamily="34" charset="0"/>
              </a:rPr>
              <a:t>アプリケーションによる</a:t>
            </a:r>
            <a:r>
              <a:rPr lang="en-US" altLang="ja-JP" sz="1600" b="1" u="sng" dirty="0">
                <a:solidFill>
                  <a:srgbClr val="002060"/>
                </a:solidFill>
                <a:latin typeface="Calibri" pitchFamily="34" charset="0"/>
              </a:rPr>
              <a:t>GEO Grid</a:t>
            </a:r>
            <a:r>
              <a:rPr lang="ja-JP" altLang="en-US" sz="1600" b="1" u="sng" dirty="0">
                <a:solidFill>
                  <a:srgbClr val="002060"/>
                </a:solidFill>
                <a:latin typeface="Calibri" pitchFamily="34" charset="0"/>
              </a:rPr>
              <a:t>の評価</a:t>
            </a:r>
            <a:endParaRPr lang="en-US" altLang="ja-JP" sz="1600" b="1" u="sng" dirty="0">
              <a:solidFill>
                <a:srgbClr val="002060"/>
              </a:solidFill>
              <a:latin typeface="Calibri" pitchFamily="34" charset="0"/>
            </a:endParaRPr>
          </a:p>
        </p:txBody>
      </p:sp>
      <p:grpSp>
        <p:nvGrpSpPr>
          <p:cNvPr id="2065" name="グループ化 34"/>
          <p:cNvGrpSpPr>
            <a:grpSpLocks/>
          </p:cNvGrpSpPr>
          <p:nvPr/>
        </p:nvGrpSpPr>
        <p:grpSpPr bwMode="auto">
          <a:xfrm>
            <a:off x="3065405" y="611977"/>
            <a:ext cx="2035302" cy="1961906"/>
            <a:chOff x="5941530" y="1685273"/>
            <a:chExt cx="2441571" cy="2639070"/>
          </a:xfrm>
        </p:grpSpPr>
        <p:pic>
          <p:nvPicPr>
            <p:cNvPr id="2080" name="Picture 12"/>
            <p:cNvPicPr>
              <a:picLocks noChangeAspect="1" noChangeArrowheads="1"/>
            </p:cNvPicPr>
            <p:nvPr/>
          </p:nvPicPr>
          <p:blipFill>
            <a:blip r:embed="rId7">
              <a:extLst>
                <a:ext uri="{28A0092B-C50C-407E-A947-70E740481C1C}">
                  <a14:useLocalDpi xmlns:a14="http://schemas.microsoft.com/office/drawing/2010/main" val="0"/>
                </a:ext>
              </a:extLst>
            </a:blip>
            <a:srcRect b="54430"/>
            <a:stretch>
              <a:fillRect/>
            </a:stretch>
          </p:blipFill>
          <p:spPr bwMode="auto">
            <a:xfrm>
              <a:off x="6078566" y="2428868"/>
              <a:ext cx="2133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1" name="Text Box 18"/>
            <p:cNvSpPr txBox="1">
              <a:spLocks noChangeArrowheads="1"/>
            </p:cNvSpPr>
            <p:nvPr/>
          </p:nvSpPr>
          <p:spPr bwMode="auto">
            <a:xfrm>
              <a:off x="5941530" y="1685273"/>
              <a:ext cx="2441571" cy="78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600" dirty="0" smtClean="0">
                  <a:solidFill>
                    <a:srgbClr val="000000"/>
                  </a:solidFill>
                  <a:latin typeface="Calibri" pitchFamily="34" charset="0"/>
                  <a:ea typeface="HGP創英角ｺﾞｼｯｸUB" pitchFamily="50" charset="-128"/>
                </a:rPr>
                <a:t>Calibration of satellite</a:t>
              </a:r>
            </a:p>
            <a:p>
              <a:pPr algn="ctr" eaLnBrk="1" fontAlgn="base" hangingPunct="1">
                <a:spcBef>
                  <a:spcPct val="0"/>
                </a:spcBef>
                <a:spcAft>
                  <a:spcPct val="0"/>
                </a:spcAft>
              </a:pPr>
              <a:r>
                <a:rPr lang="en-US" altLang="ja-JP" sz="1600" dirty="0" smtClean="0">
                  <a:solidFill>
                    <a:srgbClr val="000000"/>
                  </a:solidFill>
                  <a:latin typeface="Calibri" pitchFamily="34" charset="0"/>
                  <a:ea typeface="HGP創英角ｺﾞｼｯｸUB" pitchFamily="50" charset="-128"/>
                </a:rPr>
                <a:t>Data using in-situ data</a:t>
              </a:r>
              <a:endParaRPr lang="ja-JP" altLang="en-US" sz="1600" dirty="0">
                <a:solidFill>
                  <a:srgbClr val="000000"/>
                </a:solidFill>
                <a:latin typeface="Calibri" pitchFamily="34" charset="0"/>
                <a:ea typeface="HGP創英角ｺﾞｼｯｸUB" pitchFamily="50" charset="-128"/>
              </a:endParaRPr>
            </a:p>
          </p:txBody>
        </p:sp>
      </p:grpSp>
      <p:cxnSp>
        <p:nvCxnSpPr>
          <p:cNvPr id="85" name="直線矢印コネクタ 84"/>
          <p:cNvCxnSpPr>
            <a:cxnSpLocks noChangeShapeType="1"/>
          </p:cNvCxnSpPr>
          <p:nvPr/>
        </p:nvCxnSpPr>
        <p:spPr bwMode="auto">
          <a:xfrm>
            <a:off x="4929188" y="1642021"/>
            <a:ext cx="1357312" cy="1587"/>
          </a:xfrm>
          <a:prstGeom prst="straightConnector1">
            <a:avLst/>
          </a:prstGeom>
          <a:noFill/>
          <a:ln w="28575">
            <a:solidFill>
              <a:schemeClr val="tx1"/>
            </a:solidFill>
            <a:round/>
            <a:headEnd/>
            <a:tailEnd type="arrow" w="med" len="med"/>
          </a:ln>
          <a:effectLst>
            <a:outerShdw blurRad="63500" dist="20000" dir="5400000" rotWithShape="0">
              <a:srgbClr val="000000">
                <a:alpha val="37999"/>
              </a:srgbClr>
            </a:outerShdw>
          </a:effectLst>
        </p:spPr>
      </p:cxnSp>
      <p:grpSp>
        <p:nvGrpSpPr>
          <p:cNvPr id="2068" name="グループ化 35"/>
          <p:cNvGrpSpPr>
            <a:grpSpLocks/>
          </p:cNvGrpSpPr>
          <p:nvPr/>
        </p:nvGrpSpPr>
        <p:grpSpPr bwMode="auto">
          <a:xfrm>
            <a:off x="6000750" y="745083"/>
            <a:ext cx="2967038" cy="1782763"/>
            <a:chOff x="389933" y="1418143"/>
            <a:chExt cx="4182035" cy="2734748"/>
          </a:xfrm>
        </p:grpSpPr>
        <p:pic>
          <p:nvPicPr>
            <p:cNvPr id="2078" name="Picture 11" descr="MOD17A2"/>
            <p:cNvPicPr>
              <a:picLocks noChangeAspect="1" noChangeArrowheads="1"/>
            </p:cNvPicPr>
            <p:nvPr/>
          </p:nvPicPr>
          <p:blipFill>
            <a:blip r:embed="rId8" cstate="print">
              <a:extLst>
                <a:ext uri="{28A0092B-C50C-407E-A947-70E740481C1C}">
                  <a14:useLocalDpi xmlns:a14="http://schemas.microsoft.com/office/drawing/2010/main" val="0"/>
                </a:ext>
              </a:extLst>
            </a:blip>
            <a:srcRect t="14764"/>
            <a:stretch>
              <a:fillRect/>
            </a:stretch>
          </p:blipFill>
          <p:spPr bwMode="auto">
            <a:xfrm>
              <a:off x="849809" y="2071678"/>
              <a:ext cx="30480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 name="Text Box 5"/>
            <p:cNvSpPr txBox="1">
              <a:spLocks noChangeArrowheads="1"/>
            </p:cNvSpPr>
            <p:nvPr/>
          </p:nvSpPr>
          <p:spPr bwMode="auto">
            <a:xfrm>
              <a:off x="389933" y="1418143"/>
              <a:ext cx="4182035" cy="42491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200" dirty="0" smtClean="0">
                  <a:solidFill>
                    <a:srgbClr val="FF0000"/>
                  </a:solidFill>
                  <a:latin typeface="HGP創英角ｺﾞｼｯｸUB" pitchFamily="50" charset="-128"/>
                  <a:ea typeface="HGP創英角ｺﾞｼｯｸUB" pitchFamily="50" charset="-128"/>
                </a:rPr>
                <a:t>Global CO</a:t>
              </a:r>
              <a:r>
                <a:rPr lang="en-US" altLang="ja-JP" sz="1200" baseline="-25000" dirty="0" smtClean="0">
                  <a:solidFill>
                    <a:srgbClr val="FF0000"/>
                  </a:solidFill>
                  <a:latin typeface="HGP創英角ｺﾞｼｯｸUB" pitchFamily="50" charset="-128"/>
                  <a:ea typeface="HGP創英角ｺﾞｼｯｸUB" pitchFamily="50" charset="-128"/>
                </a:rPr>
                <a:t>2</a:t>
              </a:r>
              <a:r>
                <a:rPr lang="en-US" altLang="ja-JP" sz="1200" dirty="0" smtClean="0">
                  <a:solidFill>
                    <a:srgbClr val="FF0000"/>
                  </a:solidFill>
                  <a:latin typeface="HGP創英角ｺﾞｼｯｸUB" pitchFamily="50" charset="-128"/>
                  <a:ea typeface="HGP創英角ｺﾞｼｯｸUB" pitchFamily="50" charset="-128"/>
                </a:rPr>
                <a:t> Map</a:t>
              </a:r>
              <a:endParaRPr lang="ja-JP" altLang="en-US" sz="1200" dirty="0">
                <a:solidFill>
                  <a:srgbClr val="FF0000"/>
                </a:solidFill>
                <a:latin typeface="HGP創英角ｺﾞｼｯｸUB" pitchFamily="50" charset="-128"/>
                <a:ea typeface="HGP創英角ｺﾞｼｯｸUB" pitchFamily="50" charset="-128"/>
              </a:endParaRPr>
            </a:p>
          </p:txBody>
        </p:sp>
      </p:grpSp>
      <p:sp>
        <p:nvSpPr>
          <p:cNvPr id="102" name="正方形/長方形 101"/>
          <p:cNvSpPr/>
          <p:nvPr/>
        </p:nvSpPr>
        <p:spPr>
          <a:xfrm>
            <a:off x="3071813" y="387350"/>
            <a:ext cx="6000750" cy="2470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endParaRPr>
          </a:p>
        </p:txBody>
      </p:sp>
      <p:sp>
        <p:nvSpPr>
          <p:cNvPr id="2070" name="テキスト ボックス 104"/>
          <p:cNvSpPr txBox="1">
            <a:spLocks noChangeArrowheads="1"/>
          </p:cNvSpPr>
          <p:nvPr/>
        </p:nvSpPr>
        <p:spPr bwMode="auto">
          <a:xfrm>
            <a:off x="16398" y="384919"/>
            <a:ext cx="31086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dirty="0" smtClean="0">
                <a:solidFill>
                  <a:srgbClr val="000000"/>
                </a:solidFill>
                <a:latin typeface="Calibri" pitchFamily="34" charset="0"/>
              </a:rPr>
              <a:t>Asia GEO Grid Initiative</a:t>
            </a:r>
          </a:p>
          <a:p>
            <a:pPr eaLnBrk="1" fontAlgn="base" hangingPunct="1">
              <a:spcBef>
                <a:spcPct val="0"/>
              </a:spcBef>
              <a:spcAft>
                <a:spcPct val="0"/>
              </a:spcAft>
            </a:pPr>
            <a:r>
              <a:rPr lang="en-US" altLang="ja-JP" sz="2400" dirty="0" smtClean="0">
                <a:solidFill>
                  <a:srgbClr val="000000"/>
                </a:solidFill>
                <a:latin typeface="Calibri" pitchFamily="34" charset="0"/>
              </a:rPr>
              <a:t>PI: Yoshio Tanaka (AIST)</a:t>
            </a:r>
            <a:endParaRPr lang="ja-JP" altLang="en-US" sz="2400" dirty="0">
              <a:solidFill>
                <a:srgbClr val="000000"/>
              </a:solidFill>
              <a:latin typeface="Calibri" pitchFamily="34" charset="0"/>
            </a:endParaRPr>
          </a:p>
        </p:txBody>
      </p:sp>
      <p:sp>
        <p:nvSpPr>
          <p:cNvPr id="106" name="正方形/長方形 105"/>
          <p:cNvSpPr>
            <a:spLocks noChangeArrowheads="1"/>
          </p:cNvSpPr>
          <p:nvPr/>
        </p:nvSpPr>
        <p:spPr bwMode="auto">
          <a:xfrm>
            <a:off x="1357313" y="1643063"/>
            <a:ext cx="1678647" cy="857250"/>
          </a:xfrm>
          <a:prstGeom prst="rect">
            <a:avLst/>
          </a:prstGeom>
          <a:solidFill>
            <a:srgbClr val="FFCC99"/>
          </a:soli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fontAlgn="base">
              <a:spcBef>
                <a:spcPct val="0"/>
              </a:spcBef>
              <a:spcAft>
                <a:spcPct val="0"/>
              </a:spcAft>
              <a:defRPr/>
            </a:pPr>
            <a:r>
              <a:rPr kumimoji="1" lang="ja-JP" altLang="en-US" sz="1400" dirty="0">
                <a:solidFill>
                  <a:srgbClr val="000000"/>
                </a:solidFill>
                <a:latin typeface="Calibri" charset="0"/>
              </a:rPr>
              <a:t>１</a:t>
            </a:r>
            <a:r>
              <a:rPr kumimoji="1" lang="ja-JP" altLang="en-US" sz="1400" dirty="0" smtClean="0">
                <a:solidFill>
                  <a:srgbClr val="000000"/>
                </a:solidFill>
                <a:latin typeface="Calibri" charset="0"/>
              </a:rPr>
              <a:t>．</a:t>
            </a:r>
            <a:r>
              <a:rPr kumimoji="1" lang="en-US" altLang="ja-JP" sz="1400" dirty="0" smtClean="0">
                <a:solidFill>
                  <a:srgbClr val="000000"/>
                </a:solidFill>
                <a:latin typeface="Calibri" charset="0"/>
              </a:rPr>
              <a:t>Catalogue Search</a:t>
            </a:r>
            <a:endParaRPr kumimoji="1" lang="en-US" altLang="ja-JP" sz="1400" dirty="0">
              <a:solidFill>
                <a:srgbClr val="000000"/>
              </a:solidFill>
              <a:latin typeface="Calibri" charset="0"/>
            </a:endParaRPr>
          </a:p>
          <a:p>
            <a:pPr fontAlgn="base">
              <a:spcBef>
                <a:spcPct val="0"/>
              </a:spcBef>
              <a:spcAft>
                <a:spcPct val="0"/>
              </a:spcAft>
              <a:defRPr/>
            </a:pPr>
            <a:r>
              <a:rPr kumimoji="1" lang="ja-JP" altLang="en-US" sz="1400" dirty="0">
                <a:solidFill>
                  <a:srgbClr val="000000"/>
                </a:solidFill>
                <a:latin typeface="Calibri" charset="0"/>
              </a:rPr>
              <a:t>２</a:t>
            </a:r>
            <a:r>
              <a:rPr kumimoji="1" lang="ja-JP" altLang="en-US" sz="1400" dirty="0" smtClean="0">
                <a:solidFill>
                  <a:srgbClr val="000000"/>
                </a:solidFill>
                <a:latin typeface="Calibri" charset="0"/>
              </a:rPr>
              <a:t>．</a:t>
            </a:r>
            <a:r>
              <a:rPr kumimoji="1" lang="en-US" altLang="ja-JP" sz="1400" dirty="0" smtClean="0">
                <a:solidFill>
                  <a:srgbClr val="000000"/>
                </a:solidFill>
                <a:latin typeface="Calibri" charset="0"/>
              </a:rPr>
              <a:t>Obtain data</a:t>
            </a:r>
            <a:endParaRPr kumimoji="1" lang="en-US" altLang="ja-JP" sz="1400" dirty="0">
              <a:solidFill>
                <a:srgbClr val="000000"/>
              </a:solidFill>
              <a:latin typeface="Calibri" charset="0"/>
            </a:endParaRPr>
          </a:p>
          <a:p>
            <a:pPr fontAlgn="base">
              <a:spcBef>
                <a:spcPct val="0"/>
              </a:spcBef>
              <a:spcAft>
                <a:spcPct val="0"/>
              </a:spcAft>
              <a:defRPr/>
            </a:pPr>
            <a:r>
              <a:rPr kumimoji="1" lang="ja-JP" altLang="en-US" sz="1400" dirty="0">
                <a:solidFill>
                  <a:srgbClr val="000000"/>
                </a:solidFill>
                <a:latin typeface="Calibri" charset="0"/>
              </a:rPr>
              <a:t>３</a:t>
            </a:r>
            <a:r>
              <a:rPr kumimoji="1" lang="ja-JP" altLang="en-US" sz="1400" dirty="0" smtClean="0">
                <a:solidFill>
                  <a:srgbClr val="000000"/>
                </a:solidFill>
                <a:latin typeface="Calibri" charset="0"/>
              </a:rPr>
              <a:t>．</a:t>
            </a:r>
            <a:r>
              <a:rPr kumimoji="1" lang="en-US" altLang="ja-JP" sz="1400" dirty="0" smtClean="0">
                <a:solidFill>
                  <a:srgbClr val="000000"/>
                </a:solidFill>
                <a:latin typeface="Calibri" charset="0"/>
              </a:rPr>
              <a:t>Process data</a:t>
            </a:r>
            <a:endParaRPr kumimoji="1" lang="en-US" altLang="ja-JP" sz="1400" dirty="0">
              <a:solidFill>
                <a:srgbClr val="000000"/>
              </a:solidFill>
              <a:latin typeface="Calibri" charset="0"/>
            </a:endParaRPr>
          </a:p>
          <a:p>
            <a:pPr fontAlgn="base">
              <a:spcBef>
                <a:spcPct val="0"/>
              </a:spcBef>
              <a:spcAft>
                <a:spcPct val="0"/>
              </a:spcAft>
              <a:defRPr/>
            </a:pPr>
            <a:r>
              <a:rPr kumimoji="1" lang="ja-JP" altLang="en-US" sz="1400" dirty="0">
                <a:solidFill>
                  <a:srgbClr val="000000"/>
                </a:solidFill>
                <a:latin typeface="Calibri" charset="0"/>
              </a:rPr>
              <a:t>４</a:t>
            </a:r>
            <a:r>
              <a:rPr kumimoji="1" lang="ja-JP" altLang="en-US" sz="1400" dirty="0" smtClean="0">
                <a:solidFill>
                  <a:srgbClr val="000000"/>
                </a:solidFill>
                <a:latin typeface="Calibri" charset="0"/>
              </a:rPr>
              <a:t>．</a:t>
            </a:r>
            <a:r>
              <a:rPr kumimoji="1" lang="en-US" altLang="ja-JP" sz="1400" dirty="0" smtClean="0">
                <a:solidFill>
                  <a:srgbClr val="000000"/>
                </a:solidFill>
                <a:latin typeface="Calibri" charset="0"/>
              </a:rPr>
              <a:t>visualize</a:t>
            </a:r>
            <a:endParaRPr kumimoji="1" lang="ja-JP" altLang="en-US" sz="1400" dirty="0">
              <a:solidFill>
                <a:srgbClr val="000000"/>
              </a:solidFill>
              <a:latin typeface="Calibri" charset="0"/>
            </a:endParaRPr>
          </a:p>
        </p:txBody>
      </p:sp>
      <p:pic>
        <p:nvPicPr>
          <p:cNvPr id="2072" name="Picture 2" descr="C:\Program Files (x86)\Microsoft Office\MEDIA\CAGCAT10\j019538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875" y="1670050"/>
            <a:ext cx="7858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 name="直線矢印コネクタ 107"/>
          <p:cNvCxnSpPr>
            <a:cxnSpLocks noChangeShapeType="1"/>
            <a:endCxn id="106" idx="1"/>
          </p:cNvCxnSpPr>
          <p:nvPr/>
        </p:nvCxnSpPr>
        <p:spPr bwMode="auto">
          <a:xfrm>
            <a:off x="928688" y="2071688"/>
            <a:ext cx="4286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10" name="直線矢印コネクタ 109"/>
          <p:cNvCxnSpPr/>
          <p:nvPr/>
        </p:nvCxnSpPr>
        <p:spPr>
          <a:xfrm rot="16200000" flipH="1">
            <a:off x="1928812" y="2857501"/>
            <a:ext cx="4286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2643188" y="2309813"/>
            <a:ext cx="857250" cy="785812"/>
          </a:xfrm>
          <a:prstGeom prst="straightConnector1">
            <a:avLst/>
          </a:prstGeom>
          <a:ln w="38100">
            <a:solidFill>
              <a:srgbClr val="00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flipV="1">
            <a:off x="4786314" y="2145258"/>
            <a:ext cx="777081" cy="783680"/>
          </a:xfrm>
          <a:prstGeom prst="straightConnector1">
            <a:avLst/>
          </a:prstGeom>
          <a:ln w="38100">
            <a:solidFill>
              <a:srgbClr val="00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88225" y="6519863"/>
            <a:ext cx="1993238" cy="369332"/>
          </a:xfrm>
          <a:prstGeom prst="rect">
            <a:avLst/>
          </a:prstGeom>
          <a:noFill/>
        </p:spPr>
        <p:txBody>
          <a:bodyPr wrap="none" rtlCol="0">
            <a:spAutoFit/>
          </a:bodyPr>
          <a:lstStyle/>
          <a:p>
            <a:r>
              <a:rPr lang="en-US" dirty="0" smtClean="0"/>
              <a:t>Source: Y Tanaka</a:t>
            </a:r>
            <a:endParaRPr lang="en-US" dirty="0"/>
          </a:p>
        </p:txBody>
      </p:sp>
      <p:pic>
        <p:nvPicPr>
          <p:cNvPr id="64" name="Picture 2" descr="産総研：GEOGrid">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81805"/>
          <a:stretch/>
        </p:blipFill>
        <p:spPr bwMode="auto">
          <a:xfrm>
            <a:off x="7492938" y="3824286"/>
            <a:ext cx="1660359"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0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PRAGMA Advances by</a:t>
            </a:r>
            <a:br>
              <a:rPr lang="en-US" dirty="0" smtClean="0"/>
            </a:br>
            <a:r>
              <a:rPr lang="en-US" dirty="0" smtClean="0"/>
              <a:t>Participants’ Collaborative Activities</a:t>
            </a:r>
            <a:endParaRPr lang="en-US" dirty="0"/>
          </a:p>
        </p:txBody>
      </p:sp>
      <p:sp>
        <p:nvSpPr>
          <p:cNvPr id="3" name="Content Placeholder 2"/>
          <p:cNvSpPr>
            <a:spLocks noGrp="1"/>
          </p:cNvSpPr>
          <p:nvPr>
            <p:ph idx="1"/>
          </p:nvPr>
        </p:nvSpPr>
        <p:spPr>
          <a:xfrm>
            <a:off x="422031" y="1600200"/>
            <a:ext cx="8229600" cy="4525963"/>
          </a:xfrm>
        </p:spPr>
        <p:txBody>
          <a:bodyPr>
            <a:normAutofit fontScale="92500" lnSpcReduction="20000"/>
          </a:bodyPr>
          <a:lstStyle/>
          <a:p>
            <a:r>
              <a:rPr lang="en-US" dirty="0" smtClean="0"/>
              <a:t>GEO Grid: Hosted PRAGMA 21</a:t>
            </a:r>
          </a:p>
          <a:p>
            <a:pPr lvl="1"/>
            <a:r>
              <a:rPr lang="en-US" dirty="0" smtClean="0"/>
              <a:t>Led by AIST, involving NCHC, NECTEC, VAST/IOIT</a:t>
            </a:r>
          </a:p>
          <a:p>
            <a:r>
              <a:rPr lang="en-US" dirty="0" err="1" smtClean="0"/>
              <a:t>Ezilla</a:t>
            </a:r>
            <a:r>
              <a:rPr lang="en-US" dirty="0" smtClean="0"/>
              <a:t>: NCHC </a:t>
            </a:r>
          </a:p>
          <a:p>
            <a:r>
              <a:rPr lang="en-US" dirty="0" err="1" smtClean="0"/>
              <a:t>OpenFlow</a:t>
            </a:r>
            <a:r>
              <a:rPr lang="en-US" dirty="0" smtClean="0"/>
              <a:t>: Applying it by Osaka</a:t>
            </a:r>
          </a:p>
          <a:p>
            <a:r>
              <a:rPr lang="en-US" dirty="0" err="1"/>
              <a:t>Gfarm</a:t>
            </a:r>
            <a:r>
              <a:rPr lang="en-US" dirty="0"/>
              <a:t>: U Tsukuba</a:t>
            </a:r>
          </a:p>
          <a:p>
            <a:r>
              <a:rPr lang="en-US" dirty="0" smtClean="0"/>
              <a:t>Duckling, CNIC/CAS</a:t>
            </a:r>
          </a:p>
          <a:p>
            <a:r>
              <a:rPr lang="en-US" dirty="0" smtClean="0"/>
              <a:t>My </a:t>
            </a:r>
            <a:r>
              <a:rPr lang="en-US" dirty="0"/>
              <a:t>Gallery: Cultural </a:t>
            </a:r>
            <a:r>
              <a:rPr lang="en-US" dirty="0" smtClean="0"/>
              <a:t>Heritage Display, e.g., NICT, UCSD, </a:t>
            </a:r>
            <a:r>
              <a:rPr lang="en-US" dirty="0" err="1" smtClean="0"/>
              <a:t>MoPA</a:t>
            </a:r>
            <a:endParaRPr lang="en-US" dirty="0" smtClean="0"/>
          </a:p>
          <a:p>
            <a:r>
              <a:rPr lang="en-US" dirty="0" smtClean="0"/>
              <a:t>KLEON and KEON, </a:t>
            </a:r>
            <a:r>
              <a:rPr lang="en-US" dirty="0" err="1" smtClean="0"/>
              <a:t>Konkuk</a:t>
            </a:r>
            <a:r>
              <a:rPr lang="en-US" dirty="0" smtClean="0"/>
              <a:t> and others</a:t>
            </a:r>
          </a:p>
          <a:p>
            <a:r>
              <a:rPr lang="en-US" dirty="0" smtClean="0"/>
              <a:t>Many more</a:t>
            </a:r>
          </a:p>
          <a:p>
            <a:endParaRPr lang="en-US" dirty="0"/>
          </a:p>
        </p:txBody>
      </p:sp>
      <p:pic>
        <p:nvPicPr>
          <p:cNvPr id="4" name="Picture 2" descr="産総研：GEOGrid">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805"/>
          <a:stretch/>
        </p:blipFill>
        <p:spPr bwMode="auto">
          <a:xfrm>
            <a:off x="7696200" y="1278467"/>
            <a:ext cx="1295400" cy="720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Peter A\Documents\PRAGMA\PR\Brochure Flyers Shirts\Brochure 2011\Draft 17Sep11\2.3 umeda_3_user.jpg"/>
          <p:cNvPicPr>
            <a:picLocks noChangeAspect="1" noChangeArrowheads="1"/>
          </p:cNvPicPr>
          <p:nvPr/>
        </p:nvPicPr>
        <p:blipFill>
          <a:blip r:embed="rId5">
            <a:extLst>
              <a:ext uri="{28A0092B-C50C-407E-A947-70E740481C1C}">
                <a14:useLocalDpi xmlns:a14="http://schemas.microsoft.com/office/drawing/2010/main" val="0"/>
              </a:ext>
            </a:extLst>
          </a:blip>
          <a:srcRect r="15492"/>
          <a:stretch>
            <a:fillRect/>
          </a:stretch>
        </p:blipFill>
        <p:spPr bwMode="auto">
          <a:xfrm>
            <a:off x="7067550" y="2525712"/>
            <a:ext cx="19240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3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Building on What We’ve been working on together: VMs + Overlay Networks + Data;</a:t>
            </a:r>
            <a:br>
              <a:rPr lang="en-US" dirty="0" smtClean="0"/>
            </a:br>
            <a:r>
              <a:rPr lang="en-US" dirty="0" smtClean="0"/>
              <a:t>Infrastructure Developments </a:t>
            </a:r>
            <a:endParaRPr lang="en-US" dirty="0"/>
          </a:p>
        </p:txBody>
      </p:sp>
      <p:sp>
        <p:nvSpPr>
          <p:cNvPr id="3" name="Content Placeholder 2"/>
          <p:cNvSpPr>
            <a:spLocks noGrp="1"/>
          </p:cNvSpPr>
          <p:nvPr>
            <p:ph idx="1"/>
          </p:nvPr>
        </p:nvSpPr>
        <p:spPr>
          <a:xfrm>
            <a:off x="5181600" y="1646237"/>
            <a:ext cx="3810000" cy="4525963"/>
          </a:xfrm>
        </p:spPr>
        <p:txBody>
          <a:bodyPr>
            <a:normAutofit fontScale="70000" lnSpcReduction="20000"/>
          </a:bodyPr>
          <a:lstStyle/>
          <a:p>
            <a:pPr lvl="0"/>
            <a:r>
              <a:rPr lang="en-US" dirty="0" smtClean="0"/>
              <a:t>Data Sharing, Provenance, Data Valuation and Evolution Experiments: </a:t>
            </a:r>
          </a:p>
          <a:p>
            <a:pPr lvl="1"/>
            <a:r>
              <a:rPr lang="en-US" dirty="0" smtClean="0"/>
              <a:t>Beth Plale, Indiana U</a:t>
            </a:r>
          </a:p>
          <a:p>
            <a:r>
              <a:rPr lang="en-US" dirty="0" smtClean="0"/>
              <a:t>Overlay Networks, Experiments with IPv6 </a:t>
            </a:r>
          </a:p>
          <a:p>
            <a:pPr lvl="1"/>
            <a:r>
              <a:rPr lang="en-US" dirty="0" smtClean="0"/>
              <a:t>Jose Fortes, Renato </a:t>
            </a:r>
            <a:r>
              <a:rPr lang="en-US" dirty="0" err="1" smtClean="0"/>
              <a:t>Figueiredo</a:t>
            </a:r>
            <a:r>
              <a:rPr lang="en-US" dirty="0" smtClean="0"/>
              <a:t>, U Florida </a:t>
            </a:r>
          </a:p>
          <a:p>
            <a:pPr lvl="0"/>
            <a:r>
              <a:rPr lang="en-US" dirty="0" smtClean="0"/>
              <a:t>VM Mechanics Multi-Site, Multi-Environment VM Control and Monitoring</a:t>
            </a:r>
          </a:p>
          <a:p>
            <a:pPr lvl="1"/>
            <a:r>
              <a:rPr lang="en-US" dirty="0" smtClean="0"/>
              <a:t>Phil Papadopoulos, UCSD</a:t>
            </a:r>
          </a:p>
          <a:p>
            <a:r>
              <a:rPr lang="en-US" dirty="0" smtClean="0"/>
              <a:t>Sensor Activities: From Expeditions to Infrastructure</a:t>
            </a:r>
          </a:p>
          <a:p>
            <a:pPr lvl="1"/>
            <a:r>
              <a:rPr lang="en-US" dirty="0" smtClean="0"/>
              <a:t>Sameer Tilak, UCSD</a:t>
            </a:r>
          </a:p>
          <a:p>
            <a:endParaRPr lang="en-US" dirty="0"/>
          </a:p>
        </p:txBody>
      </p:sp>
      <p:pic>
        <p:nvPicPr>
          <p:cNvPr id="4" name="Picture 3"/>
          <p:cNvPicPr/>
          <p:nvPr/>
        </p:nvPicPr>
        <p:blipFill>
          <a:blip r:embed="rId2" cstate="print"/>
          <a:srcRect/>
          <a:stretch>
            <a:fillRect/>
          </a:stretch>
        </p:blipFill>
        <p:spPr bwMode="auto">
          <a:xfrm>
            <a:off x="152400" y="1559441"/>
            <a:ext cx="4953000" cy="4612759"/>
          </a:xfrm>
          <a:prstGeom prst="rect">
            <a:avLst/>
          </a:prstGeom>
          <a:noFill/>
          <a:ln w="9525">
            <a:noFill/>
            <a:miter lim="800000"/>
            <a:headEnd/>
            <a:tailEnd/>
          </a:ln>
        </p:spPr>
      </p:pic>
      <p:sp>
        <p:nvSpPr>
          <p:cNvPr id="5" name="TextBox 4"/>
          <p:cNvSpPr txBox="1"/>
          <p:nvPr/>
        </p:nvSpPr>
        <p:spPr>
          <a:xfrm>
            <a:off x="762000" y="6477000"/>
            <a:ext cx="1412053" cy="369332"/>
          </a:xfrm>
          <a:prstGeom prst="rect">
            <a:avLst/>
          </a:prstGeom>
          <a:noFill/>
        </p:spPr>
        <p:txBody>
          <a:bodyPr wrap="none" rtlCol="0">
            <a:spAutoFit/>
          </a:bodyPr>
          <a:lstStyle/>
          <a:p>
            <a:r>
              <a:rPr lang="en-US" dirty="0" smtClean="0"/>
              <a:t>NSF Proposal</a:t>
            </a:r>
            <a:endParaRPr lang="en-US" dirty="0"/>
          </a:p>
        </p:txBody>
      </p:sp>
    </p:spTree>
    <p:extLst>
      <p:ext uri="{BB962C8B-B14F-4D97-AF65-F5344CB8AC3E}">
        <p14:creationId xmlns:p14="http://schemas.microsoft.com/office/powerpoint/2010/main" val="386143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Scientific Expeditions</a:t>
            </a:r>
            <a:endParaRPr lang="en-US" dirty="0"/>
          </a:p>
        </p:txBody>
      </p:sp>
      <p:sp>
        <p:nvSpPr>
          <p:cNvPr id="5" name="Text Placeholder 4"/>
          <p:cNvSpPr>
            <a:spLocks noGrp="1"/>
          </p:cNvSpPr>
          <p:nvPr>
            <p:ph type="body" idx="1"/>
          </p:nvPr>
        </p:nvSpPr>
        <p:spPr>
          <a:xfrm>
            <a:off x="457200" y="1295400"/>
            <a:ext cx="4040188" cy="639762"/>
          </a:xfrm>
        </p:spPr>
        <p:txBody>
          <a:bodyPr/>
          <a:lstStyle/>
          <a:p>
            <a:pPr algn="ctr"/>
            <a:r>
              <a:rPr lang="en-US" dirty="0" smtClean="0"/>
              <a:t>Proposed - Persistent</a:t>
            </a:r>
            <a:endParaRPr lang="en-US" dirty="0"/>
          </a:p>
        </p:txBody>
      </p:sp>
      <p:sp>
        <p:nvSpPr>
          <p:cNvPr id="3" name="Content Placeholder 2"/>
          <p:cNvSpPr>
            <a:spLocks noGrp="1"/>
          </p:cNvSpPr>
          <p:nvPr>
            <p:ph sz="half" idx="2"/>
          </p:nvPr>
        </p:nvSpPr>
        <p:spPr>
          <a:xfrm>
            <a:off x="457200" y="1935162"/>
            <a:ext cx="4040188" cy="4389438"/>
          </a:xfrm>
        </p:spPr>
        <p:txBody>
          <a:bodyPr>
            <a:normAutofit/>
          </a:bodyPr>
          <a:lstStyle/>
          <a:p>
            <a:r>
              <a:rPr lang="en-US" dirty="0" smtClean="0"/>
              <a:t>Biodiversity </a:t>
            </a:r>
          </a:p>
          <a:p>
            <a:pPr lvl="1"/>
            <a:r>
              <a:rPr lang="en-US" dirty="0"/>
              <a:t>Understanding Adaption in Extreme Ultramafic </a:t>
            </a:r>
            <a:r>
              <a:rPr lang="en-US" dirty="0" smtClean="0"/>
              <a:t>Regions: Reed Beaman U FL</a:t>
            </a:r>
          </a:p>
          <a:p>
            <a:r>
              <a:rPr lang="en-US" dirty="0" smtClean="0"/>
              <a:t>Lake Science:</a:t>
            </a:r>
          </a:p>
          <a:p>
            <a:pPr lvl="1"/>
            <a:r>
              <a:rPr lang="en-US" dirty="0"/>
              <a:t>Predicting Impact of Eutrophication on Lake Ecosystem </a:t>
            </a:r>
            <a:r>
              <a:rPr lang="en-US" dirty="0" smtClean="0"/>
              <a:t>Services: Paul Hanson, U Wisconsin</a:t>
            </a:r>
            <a:endParaRPr lang="en-US" b="1" dirty="0" smtClean="0"/>
          </a:p>
          <a:p>
            <a:r>
              <a:rPr lang="en-US" dirty="0" smtClean="0"/>
              <a:t>Drug Discovery: </a:t>
            </a:r>
          </a:p>
          <a:p>
            <a:pPr lvl="1"/>
            <a:r>
              <a:rPr lang="en-US" dirty="0" smtClean="0"/>
              <a:t>Focusing on Infectious </a:t>
            </a:r>
            <a:r>
              <a:rPr lang="en-US" dirty="0"/>
              <a:t>D</a:t>
            </a:r>
            <a:r>
              <a:rPr lang="en-US" dirty="0" smtClean="0"/>
              <a:t>iseases: Wilfred Li, UCSD</a:t>
            </a:r>
          </a:p>
        </p:txBody>
      </p:sp>
      <p:sp>
        <p:nvSpPr>
          <p:cNvPr id="6" name="Text Placeholder 5"/>
          <p:cNvSpPr>
            <a:spLocks noGrp="1"/>
          </p:cNvSpPr>
          <p:nvPr>
            <p:ph type="body" sz="quarter" idx="3"/>
          </p:nvPr>
        </p:nvSpPr>
        <p:spPr>
          <a:xfrm>
            <a:off x="4645025" y="1295400"/>
            <a:ext cx="4041775" cy="639762"/>
          </a:xfrm>
        </p:spPr>
        <p:txBody>
          <a:bodyPr/>
          <a:lstStyle/>
          <a:p>
            <a:pPr algn="ctr"/>
            <a:r>
              <a:rPr lang="en-US" dirty="0" smtClean="0"/>
              <a:t>What Others?</a:t>
            </a:r>
            <a:endParaRPr lang="en-US" dirty="0"/>
          </a:p>
        </p:txBody>
      </p:sp>
      <p:sp>
        <p:nvSpPr>
          <p:cNvPr id="4" name="Content Placeholder 3"/>
          <p:cNvSpPr>
            <a:spLocks noGrp="1"/>
          </p:cNvSpPr>
          <p:nvPr>
            <p:ph sz="quarter" idx="4"/>
          </p:nvPr>
        </p:nvSpPr>
        <p:spPr>
          <a:xfrm>
            <a:off x="4582510" y="1981200"/>
            <a:ext cx="4041775" cy="3951288"/>
          </a:xfrm>
        </p:spPr>
        <p:txBody>
          <a:bodyPr>
            <a:normAutofit/>
          </a:bodyPr>
          <a:lstStyle/>
          <a:p>
            <a:r>
              <a:rPr lang="en-US" dirty="0" smtClean="0"/>
              <a:t>Disaster Mitigation</a:t>
            </a:r>
          </a:p>
          <a:p>
            <a:r>
              <a:rPr lang="en-US" dirty="0" smtClean="0"/>
              <a:t>Cultural Heritage Sharing</a:t>
            </a:r>
          </a:p>
          <a:p>
            <a:r>
              <a:rPr lang="en-US" dirty="0" smtClean="0"/>
              <a:t>Many others</a:t>
            </a:r>
          </a:p>
        </p:txBody>
      </p:sp>
      <p:pic>
        <p:nvPicPr>
          <p:cNvPr id="7" name="Picture 6" descr="PRAGMA22_9.jpg"/>
          <p:cNvPicPr>
            <a:picLocks noChangeAspect="1"/>
          </p:cNvPicPr>
          <p:nvPr/>
        </p:nvPicPr>
        <p:blipFill rotWithShape="1">
          <a:blip r:embed="rId3" cstate="print">
            <a:extLst>
              <a:ext uri="{28A0092B-C50C-407E-A947-70E740481C1C}">
                <a14:useLocalDpi xmlns:a14="http://schemas.microsoft.com/office/drawing/2010/main" val="0"/>
              </a:ext>
            </a:extLst>
          </a:blip>
          <a:srcRect l="2286" t="2206" r="3959" b="4576"/>
          <a:stretch/>
        </p:blipFill>
        <p:spPr>
          <a:xfrm>
            <a:off x="4379748" y="3429000"/>
            <a:ext cx="2654300" cy="1758744"/>
          </a:xfrm>
          <a:prstGeom prst="rect">
            <a:avLst/>
          </a:prstGeom>
        </p:spPr>
      </p:pic>
      <p:pic>
        <p:nvPicPr>
          <p:cNvPr id="5122" name="Picture 2" descr="http://t0.gstatic.com/images?q=tbn:ANd9GcSyuX5rRaPW0FPmpvtUy5quaxeHbTWfjyG4wgeT9ChxGW7K9O9X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856" y="5192999"/>
            <a:ext cx="1997075" cy="1613637"/>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3" descr="paxn_dnares.png"/>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276841"/>
            <a:ext cx="2127506" cy="181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2000" y="6477000"/>
            <a:ext cx="1412053" cy="369332"/>
          </a:xfrm>
          <a:prstGeom prst="rect">
            <a:avLst/>
          </a:prstGeom>
          <a:noFill/>
        </p:spPr>
        <p:txBody>
          <a:bodyPr wrap="none" rtlCol="0">
            <a:spAutoFit/>
          </a:bodyPr>
          <a:lstStyle/>
          <a:p>
            <a:r>
              <a:rPr lang="en-US" dirty="0" smtClean="0"/>
              <a:t>NSF Proposal</a:t>
            </a:r>
            <a:endParaRPr lang="en-US" dirty="0"/>
          </a:p>
        </p:txBody>
      </p:sp>
    </p:spTree>
    <p:extLst>
      <p:ext uri="{BB962C8B-B14F-4D97-AF65-F5344CB8AC3E}">
        <p14:creationId xmlns:p14="http://schemas.microsoft.com/office/powerpoint/2010/main" val="3734649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Infusing New Ideas: </a:t>
            </a:r>
            <a:r>
              <a:rPr lang="en-US" dirty="0"/>
              <a:t> </a:t>
            </a:r>
            <a:r>
              <a:rPr lang="en-US" dirty="0" smtClean="0"/>
              <a:t>Strategic Partners</a:t>
            </a:r>
            <a:endParaRPr lang="en-US" dirty="0"/>
          </a:p>
        </p:txBody>
      </p:sp>
      <p:sp>
        <p:nvSpPr>
          <p:cNvPr id="4" name="Content Placeholder 3"/>
          <p:cNvSpPr>
            <a:spLocks noGrp="1"/>
          </p:cNvSpPr>
          <p:nvPr>
            <p:ph sz="half" idx="2"/>
          </p:nvPr>
        </p:nvSpPr>
        <p:spPr>
          <a:xfrm>
            <a:off x="4495800" y="685800"/>
            <a:ext cx="4572000" cy="4648200"/>
          </a:xfrm>
        </p:spPr>
        <p:txBody>
          <a:bodyPr>
            <a:normAutofit fontScale="92500" lnSpcReduction="10000"/>
          </a:bodyPr>
          <a:lstStyle/>
          <a:p>
            <a:r>
              <a:rPr lang="en-US" dirty="0" smtClean="0"/>
              <a:t>For our future, we need to consider expertise, impact, and growth opportunities</a:t>
            </a:r>
          </a:p>
          <a:p>
            <a:pPr lvl="1"/>
            <a:r>
              <a:rPr lang="en-US" sz="2200" dirty="0" smtClean="0"/>
              <a:t>New technology areas: Based on needs and areas we did not have represented</a:t>
            </a:r>
          </a:p>
          <a:p>
            <a:pPr lvl="1"/>
            <a:r>
              <a:rPr lang="en-US" sz="2200" dirty="0" smtClean="0"/>
              <a:t>New scientific expeditions: Exciting science, opportunity to engage more scientists, build communities</a:t>
            </a:r>
          </a:p>
          <a:p>
            <a:pPr lvl="1"/>
            <a:r>
              <a:rPr lang="en-US" sz="2200" dirty="0" smtClean="0"/>
              <a:t>New institutions/regions to engage</a:t>
            </a:r>
          </a:p>
          <a:p>
            <a:pPr lvl="1"/>
            <a:r>
              <a:rPr lang="en-US" sz="2200" dirty="0" smtClean="0"/>
              <a:t>New participants</a:t>
            </a:r>
          </a:p>
          <a:p>
            <a:pPr lvl="1"/>
            <a:r>
              <a:rPr lang="en-US" sz="2200" dirty="0" smtClean="0"/>
              <a:t>Students!: PRIME, GSA</a:t>
            </a:r>
          </a:p>
          <a:p>
            <a:pPr lvl="2"/>
            <a:r>
              <a:rPr lang="en-US" sz="1900" dirty="0" smtClean="0"/>
              <a:t>Building on PRIME</a:t>
            </a:r>
          </a:p>
          <a:p>
            <a:pPr lvl="2"/>
            <a:r>
              <a:rPr lang="en-US" sz="1900" dirty="0" smtClean="0"/>
              <a:t>Using GLEON model for students</a:t>
            </a:r>
          </a:p>
        </p:txBody>
      </p:sp>
      <p:pic>
        <p:nvPicPr>
          <p:cNvPr id="3074" name="Picture 2" descr="D:\Users\Peter A\Pictures\2011\2011 Sept - Dec\SEAIP Taiwan\IMG_35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5" t="23638" r="9028"/>
          <a:stretch/>
        </p:blipFill>
        <p:spPr bwMode="auto">
          <a:xfrm>
            <a:off x="1" y="3810000"/>
            <a:ext cx="5114116"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04800" y="685801"/>
            <a:ext cx="4038600" cy="3429000"/>
          </a:xfrm>
        </p:spPr>
        <p:txBody>
          <a:bodyPr>
            <a:normAutofit fontScale="92500" lnSpcReduction="10000"/>
          </a:bodyPr>
          <a:lstStyle/>
          <a:p>
            <a:r>
              <a:rPr lang="en-US" dirty="0" smtClean="0"/>
              <a:t>Growth in the past was mostly “community” driven</a:t>
            </a:r>
          </a:p>
          <a:p>
            <a:pPr lvl="1"/>
            <a:r>
              <a:rPr lang="en-US" sz="2200" dirty="0" smtClean="0"/>
              <a:t>SEAIP (Southeast Asia Institute </a:t>
            </a:r>
            <a:r>
              <a:rPr lang="en-US" sz="2200" dirty="0"/>
              <a:t>International Joint Research and Training Program in High-Performance Computing Applications and Networking </a:t>
            </a:r>
            <a:r>
              <a:rPr lang="en-US" sz="2200" dirty="0" smtClean="0"/>
              <a:t>Technology) with the PRAGMA Institute</a:t>
            </a:r>
          </a:p>
        </p:txBody>
      </p:sp>
      <p:pic>
        <p:nvPicPr>
          <p:cNvPr id="6" name="Picture 5" descr="Educ.jpg"/>
          <p:cNvPicPr/>
          <p:nvPr/>
        </p:nvPicPr>
        <p:blipFill>
          <a:blip r:embed="rId3"/>
          <a:srcRect l="15000" t="16000" r="6000" b="16000"/>
          <a:stretch>
            <a:fillRect/>
          </a:stretch>
        </p:blipFill>
        <p:spPr>
          <a:xfrm>
            <a:off x="5410200" y="5181600"/>
            <a:ext cx="3352800" cy="1676400"/>
          </a:xfrm>
          <a:prstGeom prst="rect">
            <a:avLst/>
          </a:prstGeom>
        </p:spPr>
      </p:pic>
      <p:sp>
        <p:nvSpPr>
          <p:cNvPr id="7" name="TextBox 6"/>
          <p:cNvSpPr txBox="1"/>
          <p:nvPr/>
        </p:nvSpPr>
        <p:spPr>
          <a:xfrm>
            <a:off x="5114117" y="6477000"/>
            <a:ext cx="1412053" cy="369332"/>
          </a:xfrm>
          <a:prstGeom prst="rect">
            <a:avLst/>
          </a:prstGeom>
          <a:noFill/>
        </p:spPr>
        <p:txBody>
          <a:bodyPr wrap="none" rtlCol="0">
            <a:spAutoFit/>
          </a:bodyPr>
          <a:lstStyle/>
          <a:p>
            <a:r>
              <a:rPr lang="en-US" dirty="0" smtClean="0"/>
              <a:t>NSF Proposal</a:t>
            </a:r>
            <a:endParaRPr lang="en-US" dirty="0"/>
          </a:p>
        </p:txBody>
      </p:sp>
    </p:spTree>
    <p:extLst>
      <p:ext uri="{BB962C8B-B14F-4D97-AF65-F5344CB8AC3E}">
        <p14:creationId xmlns:p14="http://schemas.microsoft.com/office/powerpoint/2010/main" val="99646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84187" y="46038"/>
            <a:ext cx="8229600" cy="944562"/>
          </a:xfrm>
        </p:spPr>
        <p:txBody>
          <a:bodyPr>
            <a:normAutofit fontScale="90000"/>
          </a:bodyPr>
          <a:lstStyle/>
          <a:p>
            <a:r>
              <a:rPr lang="en-US" dirty="0" smtClean="0"/>
              <a:t>PRAGMA Leaders:  Cloud/HPC Collaboration Workshop</a:t>
            </a:r>
            <a:endParaRPr lang="en-US" dirty="0"/>
          </a:p>
        </p:txBody>
      </p:sp>
      <p:sp>
        <p:nvSpPr>
          <p:cNvPr id="6" name="TextBox 5"/>
          <p:cNvSpPr txBox="1"/>
          <p:nvPr/>
        </p:nvSpPr>
        <p:spPr>
          <a:xfrm>
            <a:off x="807100" y="2177144"/>
            <a:ext cx="3307700" cy="1200329"/>
          </a:xfrm>
          <a:prstGeom prst="rect">
            <a:avLst/>
          </a:prstGeom>
          <a:noFill/>
        </p:spPr>
        <p:txBody>
          <a:bodyPr wrap="none" rtlCol="0">
            <a:spAutoFit/>
          </a:bodyPr>
          <a:lstStyle/>
          <a:p>
            <a:pPr algn="ctr"/>
            <a:r>
              <a:rPr lang="en-US" dirty="0" smtClean="0"/>
              <a:t>Philip Papadopoulos</a:t>
            </a:r>
          </a:p>
          <a:p>
            <a:pPr algn="ctr"/>
            <a:r>
              <a:rPr lang="en-US" dirty="0"/>
              <a:t>Director of UC </a:t>
            </a:r>
            <a:r>
              <a:rPr lang="en-US" dirty="0" smtClean="0"/>
              <a:t>Systems </a:t>
            </a:r>
          </a:p>
          <a:p>
            <a:pPr algn="ctr"/>
            <a:r>
              <a:rPr lang="en-US" dirty="0" smtClean="0"/>
              <a:t>San </a:t>
            </a:r>
            <a:r>
              <a:rPr lang="en-US" dirty="0"/>
              <a:t>Diego Supercomputer </a:t>
            </a:r>
            <a:r>
              <a:rPr lang="en-US" dirty="0" smtClean="0"/>
              <a:t>Center</a:t>
            </a:r>
          </a:p>
          <a:p>
            <a:pPr algn="ctr"/>
            <a:r>
              <a:rPr lang="en-US" i="1" dirty="0" smtClean="0"/>
              <a:t>Virtualization and Software</a:t>
            </a:r>
          </a:p>
        </p:txBody>
      </p:sp>
      <p:pic>
        <p:nvPicPr>
          <p:cNvPr id="1026" name="Picture 2" descr="http://t1.gstatic.com/images?q=tbn:ANd9GcRQxz5tutK2zNHtMz-9po0PM89Qt4jDxRBl1H3VCpaTZjGJ6nji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507" y="3657600"/>
            <a:ext cx="1866900" cy="19432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75915" y="5606317"/>
            <a:ext cx="3039485" cy="1200329"/>
          </a:xfrm>
          <a:prstGeom prst="rect">
            <a:avLst/>
          </a:prstGeom>
          <a:noFill/>
        </p:spPr>
        <p:txBody>
          <a:bodyPr wrap="none" rtlCol="0">
            <a:spAutoFit/>
          </a:bodyPr>
          <a:lstStyle/>
          <a:p>
            <a:pPr algn="ctr"/>
            <a:r>
              <a:rPr lang="en-US" dirty="0" smtClean="0"/>
              <a:t>Yoshio Tanaka, AIST</a:t>
            </a:r>
          </a:p>
          <a:p>
            <a:pPr algn="ctr"/>
            <a:r>
              <a:rPr lang="en-US" dirty="0" smtClean="0"/>
              <a:t>Principal </a:t>
            </a:r>
            <a:r>
              <a:rPr lang="en-US" dirty="0"/>
              <a:t>Research </a:t>
            </a:r>
            <a:r>
              <a:rPr lang="en-US" dirty="0" smtClean="0"/>
              <a:t>Scientist</a:t>
            </a:r>
          </a:p>
          <a:p>
            <a:pPr algn="ctr"/>
            <a:r>
              <a:rPr lang="en-US" dirty="0" smtClean="0"/>
              <a:t>Lead, Grid Infrastructure Team</a:t>
            </a:r>
          </a:p>
          <a:p>
            <a:pPr algn="ctr"/>
            <a:r>
              <a:rPr lang="en-US" i="1" dirty="0" err="1" smtClean="0"/>
              <a:t>GEOGrid</a:t>
            </a:r>
            <a:r>
              <a:rPr lang="en-US" i="1" dirty="0" smtClean="0"/>
              <a:t> and Virtualization</a:t>
            </a:r>
            <a:endParaRPr lang="en-US" i="1" dirty="0"/>
          </a:p>
        </p:txBody>
      </p:sp>
      <p:sp>
        <p:nvSpPr>
          <p:cNvPr id="9" name="AutoShape 4" descr="data:image/jpeg;base64,/9j/4AAQSkZJRgABAQAAAQABAAD/2wBDAAkGBwgHBgkIBwgKCgkLDRYPDQwMDRsUFRAWIB0iIiAdHx8kKDQsJCYxJx8fLT0tMTU3Ojo6Iys/RD84QzQ5Ojf/2wBDAQoKCg0MDRoPDxo3JR8lNzc3Nzc3Nzc3Nzc3Nzc3Nzc3Nzc3Nzc3Nzc3Nzc3Nzc3Nzc3Nzc3Nzc3Nzc3Nzc3Nzf/wAARCABgAEgDASIAAhEBAxEB/8QAGwAAAQUBAQAAAAAAAAAAAAAABQACAwQGAQf/xAAzEAACAQMDAwIEBQIHAAAAAAABAgMABBEFEiExQVEGEyJhcYEUkaHB8CNSFTJCgrHR4f/EABoBAAIDAQEAAAAAAAAAAAAAAAQFAQIDBgD/xAAgEQACAgMAAgMBAAAAAAAAAAAAAQIRAwQhEjETIkFR/9oADAMBAAIRAxEAPwDKgCnBR1poNSIAc54AFaN10AinJ0jm05+EZzSPtg4eVFPg5qvPdb02qQAPn1/n0qsGlGeCx5wCeM0O80n6GENSCX26EjtHRsjGQcdaXHmqkLzop+ESJ12txj6GuXd1G3ETYYdQGH/VVWaS9lp6cGri6LmR3rhIoPZ6mzXQgl/1NjntRgrzRMZKSF+SDxumNOPHalSIzSqxnYuKW/eNgIAYYJpkrbYnOQOO9VSjSXCxREleEGO/8zWGZ8oO043Jsc8MAclpBgjA28n9K7HbytIFz7oI4xhiPsa2Gk+nLZYQ13AkhPYjP60Us9CsLaX3ILVVOePizQvyIbLXfsyS6Rd3ChI4pEJXqw6iqFx6ckiVnkZsqPFejXEotxullWLaOpPagV/d2cwMcdwpLZGAetV8n+GjxI8/ax3vuPDcEEHpRm2ffEAxyy8E+aq6lCEl9tyAykn6g+P55qpYTslyEJyM7TRGOVOxbsYlJNfoaC0qeBSooUlC9bbBx/cK5pXuvfgW0YeSR8xqfl3Pyp90geBx8s1Y9KRmXU2dVIxbttPg5ArDN/Rjo9dINPLrFrKq3Go2SkkZVZMH8sVpNPvR+DQzS5kU8kc5+9CLX07bK6ShJXnBz7pfHOc54xk/8USttPOHWIqqDjLHAoOUucHUIO/sDdeW3uZRJKZZMnIVWAH3NCklsi0lu+gvhSQ04G/POMg9/t2rRwRKuY7mNipOA61d/ABo/wCnKxXthuM1Km6JeLtpmJ1vSA1huRy+0bom5Jx3BrLRryOu4HrnqM16NqSFIWQjg9aHeltCji33V0N+5/bxj/KvY+fFTCVLphlwuUuAw9KVPuE9ueWMHOx2UH6GlTBHNSTTaKoAIIPcUR9GNGtw0UhG+KRk/wBrbSP1RqHLUmkXAtNawxCpOoAJPRgcj9x96zzq4BmjNQzKz0eeaOOPaMZYdT4oZHG0k+4yOExgAHj8qtNEJoN4I3Yxz+lV9O2BiupR3BcEjbCQFxzg5znxQC6zobsgFpHZuTAAoJ3EDjcfJ8n60Vs7kluBjeMH6+arahEj4W0sdmVHxvIT2POP/e1d0uD8KrCVzI3JBY9Pp8q8+M96RQ1nLBye+M1HBdCHTFJxtQEHnknPFTakQUIrOXF5M260yBDHg8Dkk88n8qtji5yowz51ig5srsSxyep60q5gUqZHMsgWq+pR7oRIOqnrVhakKhlKtyCK81fCU6dmp9OauL3T1JP9VRtceCKM7kkXHO8/2153oayWusxxI+BKCo+fHFbW2uSjH4TmluWHjKjoNXN5wthOPEIOUz8yapXMwXJXg9OtSPeu64C9ewNUZAztkrVGgnyIblzI5UeKz90hjupB5wf2/atQluQNzdaB61DsmWQDqMGtNeVZEC7uNywOvwGmlSJGMkgfelTE58gWpVqJetTwRyTSpFCheR2Cqo6knoKk8dt4Z5NRtJLeGST25AzlFJ2rnknHQVuFiVpFYjgiio0OP0/6Umj3ZmkUtcy5zkkEYHyHQD79TVWCLfGpHjNL9l3IeaMHHG0x62kZXIXmoWtip4UHnv4ojbrwAae8OTwKxDECni46YoRqlsGT4lBGeh71pnhzxioJ7L3EIxzVemlpqmSel1s7kpHb6bFBOg3SvGg2kfI9eT2P60q0fpvSv8PsSZFxLKcsPA7D+eaVGRUmrYrn4KTUVw//2Q=="/>
          <p:cNvSpPr>
            <a:spLocks noChangeAspect="1" noChangeArrowheads="1"/>
          </p:cNvSpPr>
          <p:nvPr/>
        </p:nvSpPr>
        <p:spPr bwMode="auto">
          <a:xfrm>
            <a:off x="155575" y="-419100"/>
            <a:ext cx="65722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BgAEgDASIAAhEBAxEB/8QAGwAAAQUBAQAAAAAAAAAAAAAABQACAwQGAQf/xAAzEAACAQMDAwIEBQIHAAAAAAABAgMABBEFEiExQVEGEyJhcYEUkaHB8CNSFTJCgrHR4f/EABoBAAIDAQEAAAAAAAAAAAAAAAQFAQIDBgD/xAAgEQACAgMAAgMBAAAAAAAAAAAAAQIRAwQhEjETIkFR/9oADAMBAAIRAxEAPwDKgCnBR1poNSIAc54AFaN10AinJ0jm05+EZzSPtg4eVFPg5qvPdb02qQAPn1/n0qsGlGeCx5wCeM0O80n6GENSCX26EjtHRsjGQcdaXHmqkLzop+ESJ12txj6GuXd1G3ETYYdQGH/VVWaS9lp6cGri6LmR3rhIoPZ6mzXQgl/1NjntRgrzRMZKSF+SDxumNOPHalSIzSqxnYuKW/eNgIAYYJpkrbYnOQOO9VSjSXCxREleEGO/8zWGZ8oO043Jsc8MAclpBgjA28n9K7HbytIFz7oI4xhiPsa2Gk+nLZYQ13AkhPYjP60Us9CsLaX3ILVVOePizQvyIbLXfsyS6Rd3ChI4pEJXqw6iqFx6ckiVnkZsqPFejXEotxullWLaOpPagV/d2cwMcdwpLZGAetV8n+GjxI8/ax3vuPDcEEHpRm2ffEAxyy8E+aq6lCEl9tyAykn6g+P55qpYTslyEJyM7TRGOVOxbsYlJNfoaC0qeBSooUlC9bbBx/cK5pXuvfgW0YeSR8xqfl3Pyp90geBx8s1Y9KRmXU2dVIxbttPg5ArDN/Rjo9dINPLrFrKq3Go2SkkZVZMH8sVpNPvR+DQzS5kU8kc5+9CLX07bK6ShJXnBz7pfHOc54xk/8USttPOHWIqqDjLHAoOUucHUIO/sDdeW3uZRJKZZMnIVWAH3NCklsi0lu+gvhSQ04G/POMg9/t2rRwRKuY7mNipOA61d/ABo/wCnKxXthuM1Km6JeLtpmJ1vSA1huRy+0bom5Jx3BrLRryOu4HrnqM16NqSFIWQjg9aHeltCji33V0N+5/bxj/KvY+fFTCVLphlwuUuAw9KVPuE9ueWMHOx2UH6GlTBHNSTTaKoAIIPcUR9GNGtw0UhG+KRk/wBrbSP1RqHLUmkXAtNawxCpOoAJPRgcj9x96zzq4BmjNQzKz0eeaOOPaMZYdT4oZHG0k+4yOExgAHj8qtNEJoN4I3Yxz+lV9O2BiupR3BcEjbCQFxzg5znxQC6zobsgFpHZuTAAoJ3EDjcfJ8n60Vs7kluBjeMH6+arahEj4W0sdmVHxvIT2POP/e1d0uD8KrCVzI3JBY9Pp8q8+M96RQ1nLBye+M1HBdCHTFJxtQEHnknPFTakQUIrOXF5M260yBDHg8Dkk88n8qtji5yowz51ig5srsSxyep60q5gUqZHMsgWq+pR7oRIOqnrVhakKhlKtyCK81fCU6dmp9OauL3T1JP9VRtceCKM7kkXHO8/2153oayWusxxI+BKCo+fHFbW2uSjH4TmluWHjKjoNXN5wthOPEIOUz8yapXMwXJXg9OtSPeu64C9ewNUZAztkrVGgnyIblzI5UeKz90hjupB5wf2/atQluQNzdaB61DsmWQDqMGtNeVZEC7uNywOvwGmlSJGMkgfelTE58gWpVqJetTwRyTSpFCheR2Cqo6knoKk8dt4Z5NRtJLeGST25AzlFJ2rnknHQVuFiVpFYjgiio0OP0/6Umj3ZmkUtcy5zkkEYHyHQD79TVWCLfGpHjNL9l3IeaMHHG0x62kZXIXmoWtip4UHnv4ojbrwAae8OTwKxDECni46YoRqlsGT4lBGeh71pnhzxioJ7L3EIxzVemlpqmSel1s7kpHb6bFBOg3SvGg2kfI9eT2P60q0fpvSv8PsSZFxLKcsPA7D+eaVGRUmrYrn4KTUVw//2Q=="/>
          <p:cNvSpPr>
            <a:spLocks noChangeAspect="1" noChangeArrowheads="1"/>
          </p:cNvSpPr>
          <p:nvPr/>
        </p:nvSpPr>
        <p:spPr bwMode="auto">
          <a:xfrm>
            <a:off x="307975" y="-266700"/>
            <a:ext cx="65722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0.gstatic.com/images?q=tbn:ANd9GcTSyLrXnZ5MfdCP_0qS67zbj9OhIlDEB0gWjrKzJPOyMyce4TVE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696" y="685800"/>
            <a:ext cx="1118507" cy="14913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3.gstatic.com/images?q=tbn:ANd9GcS3tF7QUNmRqroJUa__8depKLF1GHStrDSQZchAhhZ3ynF0gq7D6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85800"/>
            <a:ext cx="1371600" cy="1595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81600" y="2281336"/>
            <a:ext cx="3415614" cy="1477328"/>
          </a:xfrm>
          <a:prstGeom prst="rect">
            <a:avLst/>
          </a:prstGeom>
          <a:noFill/>
        </p:spPr>
        <p:txBody>
          <a:bodyPr wrap="none" rtlCol="0">
            <a:spAutoFit/>
          </a:bodyPr>
          <a:lstStyle/>
          <a:p>
            <a:pPr algn="ctr"/>
            <a:r>
              <a:rPr lang="en-US" dirty="0" smtClean="0"/>
              <a:t>Satoshi Sekiguchi</a:t>
            </a:r>
          </a:p>
          <a:p>
            <a:pPr algn="ctr"/>
            <a:r>
              <a:rPr lang="en-US" dirty="0"/>
              <a:t>Deputy Director General, </a:t>
            </a:r>
            <a:endParaRPr lang="en-US" dirty="0" smtClean="0"/>
          </a:p>
          <a:p>
            <a:pPr algn="ctr"/>
            <a:r>
              <a:rPr lang="en-US" dirty="0" smtClean="0"/>
              <a:t>Directorate for Information </a:t>
            </a:r>
          </a:p>
          <a:p>
            <a:pPr algn="ctr"/>
            <a:r>
              <a:rPr lang="en-US" dirty="0" smtClean="0"/>
              <a:t>Technology </a:t>
            </a:r>
            <a:r>
              <a:rPr lang="en-US" dirty="0"/>
              <a:t>and Electronics at </a:t>
            </a:r>
            <a:r>
              <a:rPr lang="en-US" dirty="0" smtClean="0"/>
              <a:t>AIST</a:t>
            </a:r>
          </a:p>
          <a:p>
            <a:pPr algn="ctr"/>
            <a:r>
              <a:rPr lang="en-US" i="1" dirty="0" err="1" smtClean="0"/>
              <a:t>GeoGrid</a:t>
            </a:r>
            <a:endParaRPr lang="en-US" dirty="0"/>
          </a:p>
        </p:txBody>
      </p:sp>
      <p:pic>
        <p:nvPicPr>
          <p:cNvPr id="1036" name="Picture 12" descr="http://t0.gstatic.com/images?q=tbn:ANd9GcSk_PoYxsXnFnqZRJwBFfH-9PmFLjIH8hHL9uEHSeXzvc7GVmceRg"/>
          <p:cNvPicPr>
            <a:picLocks noChangeAspect="1" noChangeArrowheads="1"/>
          </p:cNvPicPr>
          <p:nvPr/>
        </p:nvPicPr>
        <p:blipFill rotWithShape="1">
          <a:blip r:embed="rId7">
            <a:extLst>
              <a:ext uri="{28A0092B-C50C-407E-A947-70E740481C1C}">
                <a14:useLocalDpi xmlns:a14="http://schemas.microsoft.com/office/drawing/2010/main" val="0"/>
              </a:ext>
            </a:extLst>
          </a:blip>
          <a:srcRect l="18988" r="4481"/>
          <a:stretch/>
        </p:blipFill>
        <p:spPr bwMode="auto">
          <a:xfrm>
            <a:off x="685800" y="3657600"/>
            <a:ext cx="2041073" cy="1714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5431003"/>
            <a:ext cx="2474011" cy="1200329"/>
          </a:xfrm>
          <a:prstGeom prst="rect">
            <a:avLst/>
          </a:prstGeom>
          <a:noFill/>
        </p:spPr>
        <p:txBody>
          <a:bodyPr wrap="none" rtlCol="0">
            <a:spAutoFit/>
          </a:bodyPr>
          <a:lstStyle/>
          <a:p>
            <a:pPr algn="ctr"/>
            <a:r>
              <a:rPr lang="en-US" dirty="0" smtClean="0"/>
              <a:t>Fang-Pang Lin</a:t>
            </a:r>
          </a:p>
          <a:p>
            <a:pPr algn="ctr"/>
            <a:r>
              <a:rPr lang="en-US" dirty="0" smtClean="0"/>
              <a:t>Group Lead Applications</a:t>
            </a:r>
          </a:p>
          <a:p>
            <a:pPr algn="ctr"/>
            <a:r>
              <a:rPr lang="en-US" dirty="0" smtClean="0"/>
              <a:t>NCHC</a:t>
            </a:r>
          </a:p>
          <a:p>
            <a:pPr algn="ctr"/>
            <a:r>
              <a:rPr lang="en-US" i="1" dirty="0" err="1" smtClean="0"/>
              <a:t>Telescience</a:t>
            </a:r>
            <a:endParaRPr lang="en-US" i="1" dirty="0"/>
          </a:p>
        </p:txBody>
      </p:sp>
      <p:sp>
        <p:nvSpPr>
          <p:cNvPr id="14" name="TextBox 13"/>
          <p:cNvSpPr txBox="1"/>
          <p:nvPr/>
        </p:nvSpPr>
        <p:spPr>
          <a:xfrm>
            <a:off x="3134516" y="5461886"/>
            <a:ext cx="2928943" cy="1477328"/>
          </a:xfrm>
          <a:prstGeom prst="rect">
            <a:avLst/>
          </a:prstGeom>
          <a:noFill/>
        </p:spPr>
        <p:txBody>
          <a:bodyPr wrap="none" rtlCol="0">
            <a:spAutoFit/>
          </a:bodyPr>
          <a:lstStyle/>
          <a:p>
            <a:pPr algn="ctr"/>
            <a:r>
              <a:rPr lang="en-US" dirty="0" err="1" smtClean="0"/>
              <a:t>Karpjoo</a:t>
            </a:r>
            <a:r>
              <a:rPr lang="en-US" dirty="0" smtClean="0"/>
              <a:t> </a:t>
            </a:r>
            <a:r>
              <a:rPr lang="en-US" dirty="0" err="1" smtClean="0"/>
              <a:t>Jeong</a:t>
            </a:r>
            <a:r>
              <a:rPr lang="en-US" dirty="0" smtClean="0"/>
              <a:t>, Director</a:t>
            </a:r>
          </a:p>
          <a:p>
            <a:pPr algn="ctr"/>
            <a:r>
              <a:rPr lang="en-US" dirty="0" smtClean="0"/>
              <a:t>Institute for Ubiquitous</a:t>
            </a:r>
          </a:p>
          <a:p>
            <a:pPr algn="ctr"/>
            <a:r>
              <a:rPr lang="en-US" dirty="0" smtClean="0"/>
              <a:t>Information Technology</a:t>
            </a:r>
          </a:p>
          <a:p>
            <a:pPr algn="ctr"/>
            <a:r>
              <a:rPr lang="en-US" dirty="0" smtClean="0"/>
              <a:t>And Application (</a:t>
            </a:r>
            <a:r>
              <a:rPr lang="en-US" dirty="0" err="1" smtClean="0"/>
              <a:t>UbITA</a:t>
            </a:r>
            <a:r>
              <a:rPr lang="en-US" dirty="0" smtClean="0"/>
              <a:t>)</a:t>
            </a:r>
          </a:p>
          <a:p>
            <a:pPr algn="ctr"/>
            <a:r>
              <a:rPr lang="en-US" i="1" dirty="0" smtClean="0"/>
              <a:t>Biosciences and Environment</a:t>
            </a:r>
            <a:endParaRPr lang="en-US"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1883022896"/>
              </p:ext>
            </p:extLst>
          </p:nvPr>
        </p:nvGraphicFramePr>
        <p:xfrm>
          <a:off x="3957586" y="3733800"/>
          <a:ext cx="1282803" cy="1680070"/>
        </p:xfrm>
        <a:graphic>
          <a:graphicData uri="http://schemas.openxmlformats.org/presentationml/2006/ole">
            <mc:AlternateContent xmlns:mc="http://schemas.openxmlformats.org/markup-compatibility/2006">
              <mc:Choice xmlns:v="urn:schemas-microsoft-com:vml" Requires="v">
                <p:oleObj spid="_x0000_s2056" name="Image" r:id="rId8" imgW="3657143" imgH="4787302" progId="PhotoshopElements.Image.2">
                  <p:embed/>
                </p:oleObj>
              </mc:Choice>
              <mc:Fallback>
                <p:oleObj name="Image" r:id="rId8" imgW="3657143" imgH="4787302" progId="PhotoshopElements.Image.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7586" y="3733800"/>
                        <a:ext cx="1282803" cy="16800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3996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Collaborative Opportunities</a:t>
            </a:r>
            <a:endParaRPr lang="en-US" dirty="0"/>
          </a:p>
        </p:txBody>
      </p:sp>
      <p:sp>
        <p:nvSpPr>
          <p:cNvPr id="3" name="Content Placeholder 2"/>
          <p:cNvSpPr>
            <a:spLocks noGrp="1"/>
          </p:cNvSpPr>
          <p:nvPr>
            <p:ph sz="half" idx="1"/>
          </p:nvPr>
        </p:nvSpPr>
        <p:spPr>
          <a:xfrm>
            <a:off x="457200" y="1295400"/>
            <a:ext cx="4038600" cy="4525963"/>
          </a:xfrm>
        </p:spPr>
        <p:txBody>
          <a:bodyPr/>
          <a:lstStyle/>
          <a:p>
            <a:r>
              <a:rPr lang="en-US" dirty="0" smtClean="0"/>
              <a:t>Motivation </a:t>
            </a:r>
          </a:p>
          <a:p>
            <a:pPr lvl="1"/>
            <a:r>
              <a:rPr lang="en-US" dirty="0" smtClean="0"/>
              <a:t>New ideas</a:t>
            </a:r>
          </a:p>
          <a:p>
            <a:pPr lvl="1"/>
            <a:r>
              <a:rPr lang="en-US" dirty="0" smtClean="0"/>
              <a:t>Broader </a:t>
            </a:r>
            <a:r>
              <a:rPr lang="en-US" dirty="0" err="1" smtClean="0"/>
              <a:t>testbed</a:t>
            </a:r>
            <a:endParaRPr lang="en-US" dirty="0" smtClean="0"/>
          </a:p>
          <a:p>
            <a:pPr lvl="1"/>
            <a:r>
              <a:rPr lang="en-US" dirty="0" smtClean="0"/>
              <a:t>Additional scientific expeditions</a:t>
            </a:r>
          </a:p>
          <a:p>
            <a:pPr lvl="1"/>
            <a:r>
              <a:rPr lang="en-US" dirty="0" smtClean="0"/>
              <a:t>Greater opportunities</a:t>
            </a:r>
          </a:p>
          <a:p>
            <a:pPr lvl="1"/>
            <a:endParaRPr lang="en-US" dirty="0" smtClean="0"/>
          </a:p>
          <a:p>
            <a:pPr lvl="1"/>
            <a:endParaRPr lang="en-US" dirty="0"/>
          </a:p>
        </p:txBody>
      </p:sp>
      <p:sp>
        <p:nvSpPr>
          <p:cNvPr id="4" name="Content Placeholder 3"/>
          <p:cNvSpPr>
            <a:spLocks noGrp="1"/>
          </p:cNvSpPr>
          <p:nvPr>
            <p:ph sz="half" idx="2"/>
          </p:nvPr>
        </p:nvSpPr>
        <p:spPr>
          <a:xfrm>
            <a:off x="4648200" y="1295400"/>
            <a:ext cx="4038600" cy="4525963"/>
          </a:xfrm>
        </p:spPr>
        <p:txBody>
          <a:bodyPr/>
          <a:lstStyle/>
          <a:p>
            <a:r>
              <a:rPr lang="en-US" dirty="0" smtClean="0"/>
              <a:t>Potential Areas</a:t>
            </a:r>
          </a:p>
          <a:p>
            <a:pPr lvl="1"/>
            <a:r>
              <a:rPr lang="en-US" dirty="0" smtClean="0"/>
              <a:t>Virtualization</a:t>
            </a:r>
          </a:p>
          <a:p>
            <a:pPr lvl="2"/>
            <a:r>
              <a:rPr lang="en-US" dirty="0" smtClean="0"/>
              <a:t>Compute</a:t>
            </a:r>
          </a:p>
          <a:p>
            <a:pPr lvl="2"/>
            <a:r>
              <a:rPr lang="en-US" dirty="0" smtClean="0"/>
              <a:t>Networking</a:t>
            </a:r>
          </a:p>
          <a:p>
            <a:pPr lvl="1"/>
            <a:r>
              <a:rPr lang="en-US" dirty="0" smtClean="0"/>
              <a:t>Environmental Observing and Monitoring Systems</a:t>
            </a:r>
          </a:p>
          <a:p>
            <a:pPr lvl="1"/>
            <a:r>
              <a:rPr lang="en-US" dirty="0" smtClean="0"/>
              <a:t>Disaster Recovery</a:t>
            </a:r>
          </a:p>
          <a:p>
            <a:pPr lvl="1"/>
            <a:r>
              <a:rPr lang="en-US" dirty="0" smtClean="0"/>
              <a:t>Biosciences</a:t>
            </a:r>
          </a:p>
          <a:p>
            <a:pPr lvl="1"/>
            <a:r>
              <a:rPr lang="en-US" dirty="0" smtClean="0"/>
              <a:t>Software development</a:t>
            </a:r>
            <a:endParaRPr lang="en-US" dirty="0"/>
          </a:p>
        </p:txBody>
      </p:sp>
      <p:sp>
        <p:nvSpPr>
          <p:cNvPr id="5" name="TextBox 4"/>
          <p:cNvSpPr txBox="1"/>
          <p:nvPr/>
        </p:nvSpPr>
        <p:spPr>
          <a:xfrm>
            <a:off x="2758363" y="5715000"/>
            <a:ext cx="3627275" cy="1200329"/>
          </a:xfrm>
          <a:prstGeom prst="rect">
            <a:avLst/>
          </a:prstGeom>
          <a:noFill/>
        </p:spPr>
        <p:txBody>
          <a:bodyPr wrap="none" rtlCol="0">
            <a:spAutoFit/>
          </a:bodyPr>
          <a:lstStyle/>
          <a:p>
            <a:pPr algn="ctr"/>
            <a:r>
              <a:rPr lang="en-US" sz="2400" dirty="0" smtClean="0"/>
              <a:t>PRAGMA 23 in Seoul, Korea</a:t>
            </a:r>
          </a:p>
          <a:p>
            <a:pPr algn="ctr"/>
            <a:r>
              <a:rPr lang="en-US" sz="2400" dirty="0" smtClean="0"/>
              <a:t>Host </a:t>
            </a:r>
            <a:r>
              <a:rPr lang="en-US" sz="2400" dirty="0" err="1" smtClean="0"/>
              <a:t>Konkuk</a:t>
            </a:r>
            <a:r>
              <a:rPr lang="en-US" sz="2400" dirty="0" smtClean="0"/>
              <a:t> University</a:t>
            </a:r>
          </a:p>
          <a:p>
            <a:pPr algn="ctr"/>
            <a:r>
              <a:rPr lang="en-US" sz="2400" dirty="0" smtClean="0"/>
              <a:t>9 – 11 October 2012</a:t>
            </a:r>
            <a:endParaRPr lang="en-US" sz="2400" dirty="0"/>
          </a:p>
        </p:txBody>
      </p:sp>
    </p:spTree>
    <p:extLst>
      <p:ext uri="{BB962C8B-B14F-4D97-AF65-F5344CB8AC3E}">
        <p14:creationId xmlns:p14="http://schemas.microsoft.com/office/powerpoint/2010/main" val="2867600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t>Other Collaborative Opportunities</a:t>
            </a:r>
            <a:endParaRPr lang="en-US" sz="3600" dirty="0"/>
          </a:p>
        </p:txBody>
      </p:sp>
      <p:sp>
        <p:nvSpPr>
          <p:cNvPr id="5" name="Content Placeholder 4"/>
          <p:cNvSpPr>
            <a:spLocks noGrp="1"/>
          </p:cNvSpPr>
          <p:nvPr>
            <p:ph idx="1"/>
          </p:nvPr>
        </p:nvSpPr>
        <p:spPr>
          <a:xfrm>
            <a:off x="457200" y="1447800"/>
            <a:ext cx="8229600" cy="4678363"/>
          </a:xfrm>
        </p:spPr>
        <p:txBody>
          <a:bodyPr>
            <a:normAutofit fontScale="77500" lnSpcReduction="20000"/>
          </a:bodyPr>
          <a:lstStyle/>
          <a:p>
            <a:r>
              <a:rPr lang="en-US" dirty="0" smtClean="0"/>
              <a:t>China US Software Research</a:t>
            </a:r>
          </a:p>
          <a:p>
            <a:pPr lvl="1"/>
            <a:r>
              <a:rPr lang="en-US" dirty="0" smtClean="0"/>
              <a:t>Build collaborative research teams in software research</a:t>
            </a:r>
            <a:endParaRPr lang="en-US" dirty="0" smtClean="0">
              <a:hlinkClick r:id="rId2"/>
            </a:endParaRPr>
          </a:p>
          <a:p>
            <a:pPr lvl="1"/>
            <a:r>
              <a:rPr lang="en-US" dirty="0" smtClean="0">
                <a:hlinkClick r:id="rId2"/>
              </a:rPr>
              <a:t>http://www.nsf-nsfc-sw.org/</a:t>
            </a:r>
            <a:endParaRPr lang="en-US" dirty="0" smtClean="0"/>
          </a:p>
          <a:p>
            <a:r>
              <a:rPr lang="en-US" dirty="0" smtClean="0"/>
              <a:t>Open Source </a:t>
            </a:r>
            <a:r>
              <a:rPr lang="en-US" dirty="0" err="1" smtClean="0"/>
              <a:t>DataTurbine</a:t>
            </a:r>
            <a:r>
              <a:rPr lang="en-US" dirty="0" smtClean="0"/>
              <a:t> Initiative</a:t>
            </a:r>
          </a:p>
          <a:p>
            <a:pPr lvl="1"/>
            <a:r>
              <a:rPr lang="en-US" dirty="0" smtClean="0"/>
              <a:t>Develop technology for scaling sensor networks</a:t>
            </a:r>
          </a:p>
          <a:p>
            <a:pPr lvl="1"/>
            <a:r>
              <a:rPr lang="en-US" dirty="0"/>
              <a:t>Real-time streaming data middleware for embedded and mobile computing applications</a:t>
            </a:r>
            <a:endParaRPr lang="en-US" dirty="0" smtClean="0">
              <a:hlinkClick r:id="rId3"/>
            </a:endParaRPr>
          </a:p>
          <a:p>
            <a:pPr lvl="1"/>
            <a:r>
              <a:rPr lang="en-US" dirty="0" smtClean="0">
                <a:hlinkClick r:id="rId3"/>
              </a:rPr>
              <a:t>http://www.dataturbine.org/</a:t>
            </a:r>
            <a:endParaRPr lang="en-US" dirty="0" smtClean="0"/>
          </a:p>
          <a:p>
            <a:r>
              <a:rPr lang="en-US" dirty="0" smtClean="0"/>
              <a:t>RCN4GSC (Genome Standards Consortium)</a:t>
            </a:r>
          </a:p>
          <a:p>
            <a:pPr lvl="1"/>
            <a:r>
              <a:rPr lang="en-US" dirty="0" smtClean="0"/>
              <a:t>From Genomes to Interactions to Communities to Models – held at BGI in Shenzhen 2012 March 4-7</a:t>
            </a:r>
          </a:p>
          <a:p>
            <a:pPr lvl="1"/>
            <a:r>
              <a:rPr lang="en-US" dirty="0" smtClean="0"/>
              <a:t>Beijing Meeting ????</a:t>
            </a:r>
          </a:p>
          <a:p>
            <a:pPr lvl="1"/>
            <a:r>
              <a:rPr lang="en-US" dirty="0" smtClean="0"/>
              <a:t>http://gensc.org/</a:t>
            </a:r>
          </a:p>
          <a:p>
            <a:pPr lvl="1"/>
            <a:endParaRPr lang="en-US" dirty="0"/>
          </a:p>
        </p:txBody>
      </p:sp>
    </p:spTree>
    <p:extLst>
      <p:ext uri="{BB962C8B-B14F-4D97-AF65-F5344CB8AC3E}">
        <p14:creationId xmlns:p14="http://schemas.microsoft.com/office/powerpoint/2010/main" val="4289129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Thank You</a:t>
            </a:r>
            <a:endParaRPr lang="en-US" sz="4000" dirty="0"/>
          </a:p>
        </p:txBody>
      </p:sp>
      <p:sp>
        <p:nvSpPr>
          <p:cNvPr id="4" name="Subtitle 3"/>
          <p:cNvSpPr>
            <a:spLocks noGrp="1"/>
          </p:cNvSpPr>
          <p:nvPr>
            <p:ph type="subTitle" idx="1"/>
          </p:nvPr>
        </p:nvSpPr>
        <p:spPr/>
        <p:txBody>
          <a:bodyPr/>
          <a:lstStyle/>
          <a:p>
            <a:r>
              <a:rPr lang="en-US" dirty="0" smtClean="0"/>
              <a:t>University of Hong Kong</a:t>
            </a:r>
          </a:p>
          <a:p>
            <a:r>
              <a:rPr lang="en-US" dirty="0" smtClean="0"/>
              <a:t>Computer Centre HKU</a:t>
            </a:r>
          </a:p>
          <a:p>
            <a:r>
              <a:rPr lang="en-US" dirty="0" smtClean="0"/>
              <a:t>All Participants</a:t>
            </a:r>
            <a:endParaRPr lang="en-US" dirty="0"/>
          </a:p>
        </p:txBody>
      </p:sp>
    </p:spTree>
    <p:extLst>
      <p:ext uri="{BB962C8B-B14F-4D97-AF65-F5344CB8AC3E}">
        <p14:creationId xmlns:p14="http://schemas.microsoft.com/office/powerpoint/2010/main" val="2266336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r>
              <a:rPr lang="en-US" sz="3000" dirty="0" smtClean="0"/>
              <a:t>Pacific Rim Application and Grid Middleware Assembly</a:t>
            </a:r>
            <a:br>
              <a:rPr lang="en-US" sz="3000" dirty="0" smtClean="0"/>
            </a:br>
            <a:r>
              <a:rPr lang="en-US" sz="3000" dirty="0" smtClean="0"/>
              <a:t>PRAGMA: </a:t>
            </a:r>
            <a:r>
              <a:rPr lang="en-US" sz="2800" dirty="0" smtClean="0"/>
              <a:t>10 Years of Collaboration and Experimentation </a:t>
            </a:r>
            <a:endParaRPr lang="en-US" sz="2800" dirty="0"/>
          </a:p>
        </p:txBody>
      </p:sp>
      <p:pic>
        <p:nvPicPr>
          <p:cNvPr id="7" name="Picture 2" descr="E:\PARZBERG\My Documents\PRAGMA\PR\Brochure 2011\Draft 12Oct11\Cover 11Oct11.jpg"/>
          <p:cNvPicPr>
            <a:picLocks noGrp="1" noChangeAspect="1" noChangeArrowheads="1"/>
          </p:cNvPicPr>
          <p:nvPr>
            <p:ph sz="half" idx="2"/>
          </p:nvPr>
        </p:nvPicPr>
        <p:blipFill>
          <a:blip r:embed="rId2" cstate="print"/>
          <a:stretch>
            <a:fillRect/>
          </a:stretch>
        </p:blipFill>
        <p:spPr bwMode="auto">
          <a:xfrm>
            <a:off x="5410200" y="1112837"/>
            <a:ext cx="3497335" cy="4525963"/>
          </a:xfrm>
          <a:prstGeom prst="rect">
            <a:avLst/>
          </a:prstGeom>
          <a:noFill/>
        </p:spPr>
      </p:pic>
      <p:pic>
        <p:nvPicPr>
          <p:cNvPr id="3075" name="Picture 3" descr="D:\Users\Peter A\Documents\PRAGMA\C Asia\Australia\PRAGMA 22\Progress Slides\PRAGMA Ma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4924926" cy="369369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85800" y="4876800"/>
            <a:ext cx="4038600" cy="1905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Built and used multi-provider cloud </a:t>
            </a:r>
            <a:r>
              <a:rPr lang="en-US" dirty="0" err="1" smtClean="0"/>
              <a:t>testbed</a:t>
            </a:r>
            <a:endParaRPr lang="en-US" dirty="0" smtClean="0"/>
          </a:p>
          <a:p>
            <a:r>
              <a:rPr lang="en-US" dirty="0" smtClean="0"/>
              <a:t>Driven development via Scientific Expeditions</a:t>
            </a:r>
          </a:p>
          <a:p>
            <a:r>
              <a:rPr lang="en-US" dirty="0" smtClean="0"/>
              <a:t>Engaged new groups</a:t>
            </a:r>
            <a:endParaRPr lang="en-US" dirty="0"/>
          </a:p>
        </p:txBody>
      </p:sp>
      <p:sp>
        <p:nvSpPr>
          <p:cNvPr id="6" name="TextBox 5"/>
          <p:cNvSpPr txBox="1"/>
          <p:nvPr/>
        </p:nvSpPr>
        <p:spPr>
          <a:xfrm>
            <a:off x="6154201" y="5181600"/>
            <a:ext cx="2009333" cy="461665"/>
          </a:xfrm>
          <a:prstGeom prst="rect">
            <a:avLst/>
          </a:prstGeom>
          <a:noFill/>
        </p:spPr>
        <p:txBody>
          <a:bodyPr wrap="none" rtlCol="0">
            <a:spAutoFit/>
          </a:bodyPr>
          <a:lstStyle/>
          <a:p>
            <a:r>
              <a:rPr lang="en-US" sz="2400" b="1" dirty="0" smtClean="0">
                <a:solidFill>
                  <a:schemeClr val="bg1"/>
                </a:solidFill>
              </a:rPr>
              <a:t>It’s the People</a:t>
            </a:r>
            <a:endParaRPr lang="en-US" sz="2400" b="1" dirty="0">
              <a:solidFill>
                <a:schemeClr val="bg1"/>
              </a:solidFill>
            </a:endParaRPr>
          </a:p>
        </p:txBody>
      </p:sp>
      <p:sp>
        <p:nvSpPr>
          <p:cNvPr id="3" name="TextBox 2"/>
          <p:cNvSpPr txBox="1"/>
          <p:nvPr/>
        </p:nvSpPr>
        <p:spPr>
          <a:xfrm>
            <a:off x="6019800" y="5643265"/>
            <a:ext cx="2332433" cy="923330"/>
          </a:xfrm>
          <a:prstGeom prst="rect">
            <a:avLst/>
          </a:prstGeom>
          <a:noFill/>
        </p:spPr>
        <p:txBody>
          <a:bodyPr wrap="none" rtlCol="0">
            <a:spAutoFit/>
          </a:bodyPr>
          <a:lstStyle/>
          <a:p>
            <a:pPr algn="ctr"/>
            <a:r>
              <a:rPr lang="en-US" dirty="0" smtClean="0"/>
              <a:t>PRAGMA 20 at HKU</a:t>
            </a:r>
          </a:p>
          <a:p>
            <a:pPr algn="ctr"/>
            <a:r>
              <a:rPr lang="en-US" dirty="0" smtClean="0"/>
              <a:t>Centennial Celebration</a:t>
            </a:r>
          </a:p>
          <a:p>
            <a:pPr algn="ctr"/>
            <a:r>
              <a:rPr lang="en-US" dirty="0" smtClean="0"/>
              <a:t>March 2011</a:t>
            </a:r>
            <a:endParaRPr lang="en-US" dirty="0"/>
          </a:p>
        </p:txBody>
      </p:sp>
      <p:sp>
        <p:nvSpPr>
          <p:cNvPr id="4" name="TextBox 3"/>
          <p:cNvSpPr txBox="1"/>
          <p:nvPr/>
        </p:nvSpPr>
        <p:spPr>
          <a:xfrm>
            <a:off x="6146026" y="6477000"/>
            <a:ext cx="2025683" cy="369332"/>
          </a:xfrm>
          <a:prstGeom prst="rect">
            <a:avLst/>
          </a:prstGeom>
          <a:noFill/>
        </p:spPr>
        <p:txBody>
          <a:bodyPr wrap="none" rtlCol="0">
            <a:spAutoFit/>
          </a:bodyPr>
          <a:lstStyle/>
          <a:p>
            <a:r>
              <a:rPr lang="en-US" b="1" dirty="0" smtClean="0"/>
              <a:t>Network of People </a:t>
            </a:r>
            <a:endParaRPr lang="en-US" b="1" dirty="0"/>
          </a:p>
        </p:txBody>
      </p:sp>
    </p:spTree>
    <p:extLst>
      <p:ext uri="{BB962C8B-B14F-4D97-AF65-F5344CB8AC3E}">
        <p14:creationId xmlns:p14="http://schemas.microsoft.com/office/powerpoint/2010/main" val="32120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DataTurbine Streaming Data Middleware</a:t>
            </a:r>
            <a:endParaRPr lang="en-US" b="1" dirty="0">
              <a:solidFill>
                <a:srgbClr val="0000FF"/>
              </a:solidFill>
            </a:endParaRPr>
          </a:p>
        </p:txBody>
      </p:sp>
      <p:sp>
        <p:nvSpPr>
          <p:cNvPr id="3" name="Content Placeholder 2"/>
          <p:cNvSpPr>
            <a:spLocks noGrp="1"/>
          </p:cNvSpPr>
          <p:nvPr>
            <p:ph idx="1"/>
          </p:nvPr>
        </p:nvSpPr>
        <p:spPr>
          <a:xfrm>
            <a:off x="457200" y="1600200"/>
            <a:ext cx="4068268" cy="4800600"/>
          </a:xfrm>
        </p:spPr>
        <p:txBody>
          <a:bodyPr>
            <a:normAutofit fontScale="62500" lnSpcReduction="20000"/>
          </a:bodyPr>
          <a:lstStyle/>
          <a:p>
            <a:r>
              <a:rPr lang="en-US" dirty="0" smtClean="0"/>
              <a:t>R</a:t>
            </a:r>
            <a:r>
              <a:rPr lang="en-US" i="1" dirty="0" smtClean="0"/>
              <a:t>obust </a:t>
            </a:r>
            <a:r>
              <a:rPr lang="en-US" i="1" dirty="0"/>
              <a:t>real-time streaming data </a:t>
            </a:r>
            <a:r>
              <a:rPr lang="en-US" i="1" dirty="0" smtClean="0"/>
              <a:t>engine for embedded and mobile computing applications</a:t>
            </a:r>
          </a:p>
          <a:p>
            <a:endParaRPr lang="en-US" i="1" dirty="0" smtClean="0"/>
          </a:p>
          <a:p>
            <a:r>
              <a:rPr lang="en-US" dirty="0" smtClean="0"/>
              <a:t>Stream </a:t>
            </a:r>
            <a:r>
              <a:rPr lang="en-US" dirty="0"/>
              <a:t>live data </a:t>
            </a:r>
            <a:r>
              <a:rPr lang="en-US" dirty="0" smtClean="0"/>
              <a:t>from experiments</a:t>
            </a:r>
            <a:r>
              <a:rPr lang="en-US" dirty="0"/>
              <a:t>, labs, web cams and even Java enabled cell </a:t>
            </a:r>
            <a:r>
              <a:rPr lang="en-US" dirty="0" smtClean="0"/>
              <a:t>phones</a:t>
            </a:r>
          </a:p>
          <a:p>
            <a:r>
              <a:rPr lang="en-US" dirty="0" smtClean="0"/>
              <a:t>Acts </a:t>
            </a:r>
            <a:r>
              <a:rPr lang="en-US" dirty="0"/>
              <a:t>as a "</a:t>
            </a:r>
            <a:r>
              <a:rPr lang="en-US" i="1" dirty="0"/>
              <a:t>black box</a:t>
            </a:r>
            <a:r>
              <a:rPr lang="en-US" dirty="0"/>
              <a:t>" to which applications and </a:t>
            </a:r>
            <a:r>
              <a:rPr lang="en-US" dirty="0" smtClean="0"/>
              <a:t>devices/sensors/instruments </a:t>
            </a:r>
            <a:r>
              <a:rPr lang="en-US" dirty="0"/>
              <a:t>send and receive </a:t>
            </a:r>
            <a:r>
              <a:rPr lang="en-US" dirty="0" smtClean="0"/>
              <a:t>data</a:t>
            </a:r>
          </a:p>
          <a:p>
            <a:r>
              <a:rPr lang="en-US" dirty="0" smtClean="0"/>
              <a:t>Scalable – runs on everything from embedded devices to supercomputers</a:t>
            </a:r>
          </a:p>
          <a:p>
            <a:endParaRPr lang="en-US" dirty="0"/>
          </a:p>
          <a:p>
            <a:r>
              <a:rPr lang="en-US" dirty="0"/>
              <a:t>O</a:t>
            </a:r>
            <a:r>
              <a:rPr lang="en-US" dirty="0" smtClean="0"/>
              <a:t>pen </a:t>
            </a:r>
            <a:r>
              <a:rPr lang="en-US" dirty="0"/>
              <a:t>source</a:t>
            </a:r>
            <a:r>
              <a:rPr lang="en-US" b="1" dirty="0"/>
              <a:t> </a:t>
            </a:r>
            <a:r>
              <a:rPr lang="en-US" dirty="0"/>
              <a:t>and </a:t>
            </a:r>
            <a:r>
              <a:rPr lang="en-US" dirty="0" smtClean="0"/>
              <a:t>freely available</a:t>
            </a:r>
          </a:p>
          <a:p>
            <a:pPr lvl="1"/>
            <a:r>
              <a:rPr lang="en-US" dirty="0" err="1" smtClean="0"/>
              <a:t>www.dataturbine.org</a:t>
            </a:r>
            <a:endParaRPr lang="en-US" dirty="0" smtClean="0"/>
          </a:p>
          <a:p>
            <a:endParaRPr lang="en-US" dirty="0"/>
          </a:p>
        </p:txBody>
      </p:sp>
      <p:pic>
        <p:nvPicPr>
          <p:cNvPr id="5" name="Picture 4"/>
          <p:cNvPicPr>
            <a:picLocks noChangeAspect="1"/>
          </p:cNvPicPr>
          <p:nvPr/>
        </p:nvPicPr>
        <p:blipFill>
          <a:blip r:embed="rId3"/>
          <a:stretch>
            <a:fillRect/>
          </a:stretch>
        </p:blipFill>
        <p:spPr>
          <a:xfrm>
            <a:off x="4979917" y="1417638"/>
            <a:ext cx="3706883" cy="2394029"/>
          </a:xfrm>
          <a:prstGeom prst="rect">
            <a:avLst/>
          </a:prstGeom>
        </p:spPr>
      </p:pic>
      <p:pic>
        <p:nvPicPr>
          <p:cNvPr id="6" name="Picture 5"/>
          <p:cNvPicPr>
            <a:picLocks noChangeAspect="1"/>
          </p:cNvPicPr>
          <p:nvPr/>
        </p:nvPicPr>
        <p:blipFill>
          <a:blip r:embed="rId4"/>
          <a:stretch>
            <a:fillRect/>
          </a:stretch>
        </p:blipFill>
        <p:spPr>
          <a:xfrm>
            <a:off x="4696399" y="4043993"/>
            <a:ext cx="4283673" cy="2625477"/>
          </a:xfrm>
          <a:prstGeom prst="rect">
            <a:avLst/>
          </a:prstGeom>
        </p:spPr>
      </p:pic>
    </p:spTree>
    <p:extLst>
      <p:ext uri="{BB962C8B-B14F-4D97-AF65-F5344CB8AC3E}">
        <p14:creationId xmlns:p14="http://schemas.microsoft.com/office/powerpoint/2010/main" val="2974302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Collaborative Opportunities</a:t>
            </a:r>
            <a:endParaRPr lang="en-US" dirty="0"/>
          </a:p>
        </p:txBody>
      </p:sp>
      <p:sp>
        <p:nvSpPr>
          <p:cNvPr id="3" name="Content Placeholder 2"/>
          <p:cNvSpPr>
            <a:spLocks noGrp="1"/>
          </p:cNvSpPr>
          <p:nvPr>
            <p:ph sz="half" idx="1"/>
          </p:nvPr>
        </p:nvSpPr>
        <p:spPr>
          <a:xfrm>
            <a:off x="457200" y="1295400"/>
            <a:ext cx="4038600" cy="4525963"/>
          </a:xfrm>
        </p:spPr>
        <p:txBody>
          <a:bodyPr>
            <a:normAutofit lnSpcReduction="10000"/>
          </a:bodyPr>
          <a:lstStyle/>
          <a:p>
            <a:r>
              <a:rPr lang="en-US" dirty="0" smtClean="0"/>
              <a:t>Motivation </a:t>
            </a:r>
          </a:p>
          <a:p>
            <a:pPr lvl="1"/>
            <a:r>
              <a:rPr lang="en-US" dirty="0" smtClean="0"/>
              <a:t>New ideas</a:t>
            </a:r>
          </a:p>
          <a:p>
            <a:pPr lvl="1"/>
            <a:r>
              <a:rPr lang="en-US" dirty="0" smtClean="0"/>
              <a:t>Broader </a:t>
            </a:r>
            <a:r>
              <a:rPr lang="en-US" dirty="0" err="1" smtClean="0"/>
              <a:t>testbed</a:t>
            </a:r>
            <a:r>
              <a:rPr lang="en-US" dirty="0" smtClean="0"/>
              <a:t> and improved software</a:t>
            </a:r>
            <a:endParaRPr lang="en-US" dirty="0" smtClean="0"/>
          </a:p>
          <a:p>
            <a:pPr lvl="1"/>
            <a:r>
              <a:rPr lang="en-US" dirty="0" smtClean="0"/>
              <a:t>Additional </a:t>
            </a:r>
            <a:r>
              <a:rPr lang="en-US" dirty="0" smtClean="0"/>
              <a:t>and improved scientific </a:t>
            </a:r>
            <a:r>
              <a:rPr lang="en-US" dirty="0" smtClean="0"/>
              <a:t>expeditions</a:t>
            </a:r>
          </a:p>
          <a:p>
            <a:pPr lvl="1"/>
            <a:r>
              <a:rPr lang="en-US" dirty="0" smtClean="0"/>
              <a:t>Greater </a:t>
            </a:r>
            <a:r>
              <a:rPr lang="en-US" dirty="0" smtClean="0"/>
              <a:t>opportunities for researchers and students</a:t>
            </a:r>
            <a:endParaRPr lang="en-US" dirty="0" smtClean="0"/>
          </a:p>
          <a:p>
            <a:pPr lvl="1"/>
            <a:endParaRPr lang="en-US" dirty="0" smtClean="0"/>
          </a:p>
          <a:p>
            <a:pPr lvl="1"/>
            <a:endParaRPr lang="en-US" dirty="0"/>
          </a:p>
        </p:txBody>
      </p:sp>
      <p:sp>
        <p:nvSpPr>
          <p:cNvPr id="4" name="Content Placeholder 3"/>
          <p:cNvSpPr>
            <a:spLocks noGrp="1"/>
          </p:cNvSpPr>
          <p:nvPr>
            <p:ph sz="half" idx="2"/>
          </p:nvPr>
        </p:nvSpPr>
        <p:spPr>
          <a:xfrm>
            <a:off x="4648200" y="1295400"/>
            <a:ext cx="4038600" cy="4525963"/>
          </a:xfrm>
        </p:spPr>
        <p:txBody>
          <a:bodyPr>
            <a:normAutofit lnSpcReduction="10000"/>
          </a:bodyPr>
          <a:lstStyle/>
          <a:p>
            <a:r>
              <a:rPr lang="en-US" dirty="0" smtClean="0"/>
              <a:t>Potential Areas</a:t>
            </a:r>
          </a:p>
          <a:p>
            <a:pPr lvl="1"/>
            <a:r>
              <a:rPr lang="en-US" dirty="0" smtClean="0"/>
              <a:t>Virtualization</a:t>
            </a:r>
          </a:p>
          <a:p>
            <a:pPr lvl="2"/>
            <a:r>
              <a:rPr lang="en-US" dirty="0" smtClean="0"/>
              <a:t>Compute</a:t>
            </a:r>
          </a:p>
          <a:p>
            <a:pPr lvl="2"/>
            <a:r>
              <a:rPr lang="en-US" dirty="0" smtClean="0"/>
              <a:t>Networking</a:t>
            </a:r>
          </a:p>
          <a:p>
            <a:pPr lvl="1"/>
            <a:r>
              <a:rPr lang="en-US" dirty="0" smtClean="0"/>
              <a:t>Environmental Observing and Monitoring Systems</a:t>
            </a:r>
          </a:p>
          <a:p>
            <a:pPr lvl="1"/>
            <a:r>
              <a:rPr lang="en-US" dirty="0" smtClean="0"/>
              <a:t>Disaster Recovery</a:t>
            </a:r>
          </a:p>
          <a:p>
            <a:pPr lvl="1"/>
            <a:r>
              <a:rPr lang="en-US" dirty="0" smtClean="0"/>
              <a:t>Biosciences</a:t>
            </a:r>
          </a:p>
          <a:p>
            <a:pPr lvl="1"/>
            <a:r>
              <a:rPr lang="en-US" dirty="0" smtClean="0"/>
              <a:t>Software </a:t>
            </a:r>
            <a:r>
              <a:rPr lang="en-US" dirty="0" smtClean="0"/>
              <a:t>development</a:t>
            </a:r>
          </a:p>
          <a:p>
            <a:pPr lvl="1"/>
            <a:r>
              <a:rPr lang="en-US" dirty="0" smtClean="0"/>
              <a:t>Student exchange</a:t>
            </a:r>
            <a:endParaRPr lang="en-US" dirty="0"/>
          </a:p>
        </p:txBody>
      </p:sp>
      <p:sp>
        <p:nvSpPr>
          <p:cNvPr id="5" name="TextBox 4"/>
          <p:cNvSpPr txBox="1"/>
          <p:nvPr/>
        </p:nvSpPr>
        <p:spPr>
          <a:xfrm>
            <a:off x="2758363" y="5715000"/>
            <a:ext cx="3627275" cy="1200329"/>
          </a:xfrm>
          <a:prstGeom prst="rect">
            <a:avLst/>
          </a:prstGeom>
          <a:noFill/>
        </p:spPr>
        <p:txBody>
          <a:bodyPr wrap="none" rtlCol="0">
            <a:spAutoFit/>
          </a:bodyPr>
          <a:lstStyle/>
          <a:p>
            <a:pPr algn="ctr"/>
            <a:r>
              <a:rPr lang="en-US" sz="2400" dirty="0" smtClean="0"/>
              <a:t>PRAGMA 23 in Seoul, Korea</a:t>
            </a:r>
          </a:p>
          <a:p>
            <a:pPr algn="ctr"/>
            <a:r>
              <a:rPr lang="en-US" sz="2400" dirty="0" smtClean="0"/>
              <a:t>Host </a:t>
            </a:r>
            <a:r>
              <a:rPr lang="en-US" sz="2400" dirty="0" err="1" smtClean="0"/>
              <a:t>Konkuk</a:t>
            </a:r>
            <a:r>
              <a:rPr lang="en-US" sz="2400" dirty="0" smtClean="0"/>
              <a:t> University</a:t>
            </a:r>
          </a:p>
          <a:p>
            <a:pPr algn="ctr"/>
            <a:r>
              <a:rPr lang="en-US" sz="2400" dirty="0" smtClean="0"/>
              <a:t>9 – 11 October 2012</a:t>
            </a:r>
            <a:endParaRPr lang="en-US" sz="2400" dirty="0"/>
          </a:p>
        </p:txBody>
      </p:sp>
    </p:spTree>
    <p:extLst>
      <p:ext uri="{BB962C8B-B14F-4D97-AF65-F5344CB8AC3E}">
        <p14:creationId xmlns:p14="http://schemas.microsoft.com/office/powerpoint/2010/main" val="148301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t>Other Collaborative Opportunities</a:t>
            </a:r>
            <a:endParaRPr lang="en-US" sz="3600" dirty="0"/>
          </a:p>
        </p:txBody>
      </p:sp>
      <p:sp>
        <p:nvSpPr>
          <p:cNvPr id="5" name="Content Placeholder 4"/>
          <p:cNvSpPr>
            <a:spLocks noGrp="1"/>
          </p:cNvSpPr>
          <p:nvPr>
            <p:ph idx="1"/>
          </p:nvPr>
        </p:nvSpPr>
        <p:spPr>
          <a:xfrm>
            <a:off x="457200" y="1447800"/>
            <a:ext cx="8229600" cy="4678363"/>
          </a:xfrm>
        </p:spPr>
        <p:txBody>
          <a:bodyPr>
            <a:normAutofit fontScale="77500" lnSpcReduction="20000"/>
          </a:bodyPr>
          <a:lstStyle/>
          <a:p>
            <a:r>
              <a:rPr lang="en-US" dirty="0" smtClean="0"/>
              <a:t>China US Software Research</a:t>
            </a:r>
          </a:p>
          <a:p>
            <a:pPr lvl="1"/>
            <a:r>
              <a:rPr lang="en-US" dirty="0" smtClean="0"/>
              <a:t>Build collaborative research teams in software research</a:t>
            </a:r>
            <a:endParaRPr lang="en-US" dirty="0" smtClean="0">
              <a:hlinkClick r:id="rId2"/>
            </a:endParaRPr>
          </a:p>
          <a:p>
            <a:pPr lvl="1"/>
            <a:r>
              <a:rPr lang="en-US" dirty="0" smtClean="0">
                <a:hlinkClick r:id="rId2"/>
              </a:rPr>
              <a:t>http://www.nsf-nsfc-sw.org/</a:t>
            </a:r>
            <a:endParaRPr lang="en-US" dirty="0" smtClean="0"/>
          </a:p>
          <a:p>
            <a:r>
              <a:rPr lang="en-US" dirty="0" smtClean="0"/>
              <a:t>Open Source </a:t>
            </a:r>
            <a:r>
              <a:rPr lang="en-US" dirty="0" err="1" smtClean="0"/>
              <a:t>DataTurbine</a:t>
            </a:r>
            <a:r>
              <a:rPr lang="en-US" dirty="0" smtClean="0"/>
              <a:t> Initiative</a:t>
            </a:r>
          </a:p>
          <a:p>
            <a:pPr lvl="1"/>
            <a:r>
              <a:rPr lang="en-US" dirty="0" smtClean="0"/>
              <a:t>Develop technology for scaling sensor networks</a:t>
            </a:r>
          </a:p>
          <a:p>
            <a:pPr lvl="1"/>
            <a:r>
              <a:rPr lang="en-US" dirty="0"/>
              <a:t>Real-time streaming data middleware for embedded and mobile computing applications</a:t>
            </a:r>
            <a:endParaRPr lang="en-US" dirty="0" smtClean="0">
              <a:hlinkClick r:id="rId3"/>
            </a:endParaRPr>
          </a:p>
          <a:p>
            <a:pPr lvl="1"/>
            <a:r>
              <a:rPr lang="en-US" dirty="0" smtClean="0">
                <a:hlinkClick r:id="rId3"/>
              </a:rPr>
              <a:t>http://www.dataturbine.org/</a:t>
            </a:r>
            <a:endParaRPr lang="en-US" dirty="0" smtClean="0"/>
          </a:p>
          <a:p>
            <a:r>
              <a:rPr lang="en-US" dirty="0" smtClean="0"/>
              <a:t>RCN4GSC (Genome Standards Consortium)</a:t>
            </a:r>
          </a:p>
          <a:p>
            <a:pPr lvl="1"/>
            <a:r>
              <a:rPr lang="en-US" dirty="0" smtClean="0"/>
              <a:t>From Genomes to Interactions to Communities to Models – held at BGI in Shenzhen 2012 March 4-7</a:t>
            </a:r>
          </a:p>
          <a:p>
            <a:pPr lvl="1"/>
            <a:r>
              <a:rPr lang="en-US" dirty="0" smtClean="0"/>
              <a:t>Beijing Meeting ????</a:t>
            </a:r>
          </a:p>
          <a:p>
            <a:pPr lvl="1"/>
            <a:r>
              <a:rPr lang="en-US" dirty="0" smtClean="0"/>
              <a:t>http://gensc.org/</a:t>
            </a:r>
          </a:p>
          <a:p>
            <a:pPr lvl="1"/>
            <a:endParaRPr lang="en-US" dirty="0"/>
          </a:p>
        </p:txBody>
      </p:sp>
    </p:spTree>
    <p:extLst>
      <p:ext uri="{BB962C8B-B14F-4D97-AF65-F5344CB8AC3E}">
        <p14:creationId xmlns:p14="http://schemas.microsoft.com/office/powerpoint/2010/main" val="426098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187" y="46038"/>
            <a:ext cx="8229600" cy="944562"/>
          </a:xfrm>
        </p:spPr>
        <p:txBody>
          <a:bodyPr>
            <a:normAutofit fontScale="90000"/>
          </a:bodyPr>
          <a:lstStyle/>
          <a:p>
            <a:r>
              <a:rPr lang="en-US" dirty="0" smtClean="0"/>
              <a:t>PRAGMA Leaders:  Cloud/HPC Collaboration Workshop</a:t>
            </a:r>
            <a:endParaRPr lang="en-US" dirty="0"/>
          </a:p>
        </p:txBody>
      </p:sp>
      <p:sp>
        <p:nvSpPr>
          <p:cNvPr id="6" name="TextBox 5"/>
          <p:cNvSpPr txBox="1"/>
          <p:nvPr/>
        </p:nvSpPr>
        <p:spPr>
          <a:xfrm>
            <a:off x="807100" y="2177144"/>
            <a:ext cx="3307700" cy="1200329"/>
          </a:xfrm>
          <a:prstGeom prst="rect">
            <a:avLst/>
          </a:prstGeom>
          <a:noFill/>
        </p:spPr>
        <p:txBody>
          <a:bodyPr wrap="none" rtlCol="0">
            <a:spAutoFit/>
          </a:bodyPr>
          <a:lstStyle/>
          <a:p>
            <a:pPr algn="ctr"/>
            <a:r>
              <a:rPr lang="en-US" dirty="0" smtClean="0"/>
              <a:t>Philip Papadopoulos</a:t>
            </a:r>
          </a:p>
          <a:p>
            <a:pPr algn="ctr"/>
            <a:r>
              <a:rPr lang="en-US" dirty="0"/>
              <a:t>Director of UC </a:t>
            </a:r>
            <a:r>
              <a:rPr lang="en-US" dirty="0" smtClean="0"/>
              <a:t>Systems </a:t>
            </a:r>
          </a:p>
          <a:p>
            <a:pPr algn="ctr"/>
            <a:r>
              <a:rPr lang="en-US" dirty="0" smtClean="0"/>
              <a:t>San </a:t>
            </a:r>
            <a:r>
              <a:rPr lang="en-US" dirty="0"/>
              <a:t>Diego Supercomputer </a:t>
            </a:r>
            <a:r>
              <a:rPr lang="en-US" dirty="0" smtClean="0"/>
              <a:t>Center</a:t>
            </a:r>
          </a:p>
          <a:p>
            <a:pPr algn="ctr"/>
            <a:r>
              <a:rPr lang="en-US" i="1" dirty="0" smtClean="0"/>
              <a:t>Virtualization and Software</a:t>
            </a:r>
          </a:p>
        </p:txBody>
      </p:sp>
      <p:pic>
        <p:nvPicPr>
          <p:cNvPr id="1026" name="Picture 2" descr="http://t1.gstatic.com/images?q=tbn:ANd9GcRQxz5tutK2zNHtMz-9po0PM89Qt4jDxRBl1H3VCpaTZjGJ6nji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507" y="3657600"/>
            <a:ext cx="1866900" cy="19432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75915" y="5606317"/>
            <a:ext cx="3039485" cy="1200329"/>
          </a:xfrm>
          <a:prstGeom prst="rect">
            <a:avLst/>
          </a:prstGeom>
          <a:noFill/>
        </p:spPr>
        <p:txBody>
          <a:bodyPr wrap="none" rtlCol="0">
            <a:spAutoFit/>
          </a:bodyPr>
          <a:lstStyle/>
          <a:p>
            <a:pPr algn="ctr"/>
            <a:r>
              <a:rPr lang="en-US" dirty="0" smtClean="0"/>
              <a:t>Yoshio Tanaka, AIST</a:t>
            </a:r>
          </a:p>
          <a:p>
            <a:pPr algn="ctr"/>
            <a:r>
              <a:rPr lang="en-US" dirty="0" smtClean="0"/>
              <a:t>Principal </a:t>
            </a:r>
            <a:r>
              <a:rPr lang="en-US" dirty="0"/>
              <a:t>Research </a:t>
            </a:r>
            <a:r>
              <a:rPr lang="en-US" dirty="0" smtClean="0"/>
              <a:t>Scientist</a:t>
            </a:r>
          </a:p>
          <a:p>
            <a:pPr algn="ctr"/>
            <a:r>
              <a:rPr lang="en-US" dirty="0" smtClean="0"/>
              <a:t>Lead, Grid Infrastructure Team</a:t>
            </a:r>
          </a:p>
          <a:p>
            <a:pPr algn="ctr"/>
            <a:r>
              <a:rPr lang="en-US" i="1" dirty="0" err="1" smtClean="0"/>
              <a:t>GEOGrid</a:t>
            </a:r>
            <a:r>
              <a:rPr lang="en-US" i="1" dirty="0" smtClean="0"/>
              <a:t> and Virtualization</a:t>
            </a:r>
            <a:endParaRPr lang="en-US" i="1" dirty="0"/>
          </a:p>
        </p:txBody>
      </p:sp>
      <p:sp>
        <p:nvSpPr>
          <p:cNvPr id="9" name="AutoShape 4" descr="data:image/jpeg;base64,/9j/4AAQSkZJRgABAQAAAQABAAD/2wBDAAkGBwgHBgkIBwgKCgkLDRYPDQwMDRsUFRAWIB0iIiAdHx8kKDQsJCYxJx8fLT0tMTU3Ojo6Iys/RD84QzQ5Ojf/2wBDAQoKCg0MDRoPDxo3JR8lNzc3Nzc3Nzc3Nzc3Nzc3Nzc3Nzc3Nzc3Nzc3Nzc3Nzc3Nzc3Nzc3Nzc3Nzc3Nzc3Nzf/wAARCABgAEgDASIAAhEBAxEB/8QAGwAAAQUBAQAAAAAAAAAAAAAABQACAwQGAQf/xAAzEAACAQMDAwIEBQIHAAAAAAABAgMABBEFEiExQVEGEyJhcYEUkaHB8CNSFTJCgrHR4f/EABoBAAIDAQEAAAAAAAAAAAAAAAQFAQIDBgD/xAAgEQACAgMAAgMBAAAAAAAAAAAAAQIRAwQhEjETIkFR/9oADAMBAAIRAxEAPwDKgCnBR1poNSIAc54AFaN10AinJ0jm05+EZzSPtg4eVFPg5qvPdb02qQAPn1/n0qsGlGeCx5wCeM0O80n6GENSCX26EjtHRsjGQcdaXHmqkLzop+ESJ12txj6GuXd1G3ETYYdQGH/VVWaS9lp6cGri6LmR3rhIoPZ6mzXQgl/1NjntRgrzRMZKSF+SDxumNOPHalSIzSqxnYuKW/eNgIAYYJpkrbYnOQOO9VSjSXCxREleEGO/8zWGZ8oO043Jsc8MAclpBgjA28n9K7HbytIFz7oI4xhiPsa2Gk+nLZYQ13AkhPYjP60Us9CsLaX3ILVVOePizQvyIbLXfsyS6Rd3ChI4pEJXqw6iqFx6ckiVnkZsqPFejXEotxullWLaOpPagV/d2cwMcdwpLZGAetV8n+GjxI8/ax3vuPDcEEHpRm2ffEAxyy8E+aq6lCEl9tyAykn6g+P55qpYTslyEJyM7TRGOVOxbsYlJNfoaC0qeBSooUlC9bbBx/cK5pXuvfgW0YeSR8xqfl3Pyp90geBx8s1Y9KRmXU2dVIxbttPg5ArDN/Rjo9dINPLrFrKq3Go2SkkZVZMH8sVpNPvR+DQzS5kU8kc5+9CLX07bK6ShJXnBz7pfHOc54xk/8USttPOHWIqqDjLHAoOUucHUIO/sDdeW3uZRJKZZMnIVWAH3NCklsi0lu+gvhSQ04G/POMg9/t2rRwRKuY7mNipOA61d/ABo/wCnKxXthuM1Km6JeLtpmJ1vSA1huRy+0bom5Jx3BrLRryOu4HrnqM16NqSFIWQjg9aHeltCji33V0N+5/bxj/KvY+fFTCVLphlwuUuAw9KVPuE9ueWMHOx2UH6GlTBHNSTTaKoAIIPcUR9GNGtw0UhG+KRk/wBrbSP1RqHLUmkXAtNawxCpOoAJPRgcj9x96zzq4BmjNQzKz0eeaOOPaMZYdT4oZHG0k+4yOExgAHj8qtNEJoN4I3Yxz+lV9O2BiupR3BcEjbCQFxzg5znxQC6zobsgFpHZuTAAoJ3EDjcfJ8n60Vs7kluBjeMH6+arahEj4W0sdmVHxvIT2POP/e1d0uD8KrCVzI3JBY9Pp8q8+M96RQ1nLBye+M1HBdCHTFJxtQEHnknPFTakQUIrOXF5M260yBDHg8Dkk88n8qtji5yowz51ig5srsSxyep60q5gUqZHMsgWq+pR7oRIOqnrVhakKhlKtyCK81fCU6dmp9OauL3T1JP9VRtceCKM7kkXHO8/2153oayWusxxI+BKCo+fHFbW2uSjH4TmluWHjKjoNXN5wthOPEIOUz8yapXMwXJXg9OtSPeu64C9ewNUZAztkrVGgnyIblzI5UeKz90hjupB5wf2/atQluQNzdaB61DsmWQDqMGtNeVZEC7uNywOvwGmlSJGMkgfelTE58gWpVqJetTwRyTSpFCheR2Cqo6knoKk8dt4Z5NRtJLeGST25AzlFJ2rnknHQVuFiVpFYjgiio0OP0/6Umj3ZmkUtcy5zkkEYHyHQD79TVWCLfGpHjNL9l3IeaMHHG0x62kZXIXmoWtip4UHnv4ojbrwAae8OTwKxDECni46YoRqlsGT4lBGeh71pnhzxioJ7L3EIxzVemlpqmSel1s7kpHb6bFBOg3SvGg2kfI9eT2P60q0fpvSv8PsSZFxLKcsPA7D+eaVGRUmrYrn4KTUVw//2Q=="/>
          <p:cNvSpPr>
            <a:spLocks noChangeAspect="1" noChangeArrowheads="1"/>
          </p:cNvSpPr>
          <p:nvPr/>
        </p:nvSpPr>
        <p:spPr bwMode="auto">
          <a:xfrm>
            <a:off x="155575" y="-419100"/>
            <a:ext cx="65722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BgAEgDASIAAhEBAxEB/8QAGwAAAQUBAQAAAAAAAAAAAAAABQACAwQGAQf/xAAzEAACAQMDAwIEBQIHAAAAAAABAgMABBEFEiExQVEGEyJhcYEUkaHB8CNSFTJCgrHR4f/EABoBAAIDAQEAAAAAAAAAAAAAAAQFAQIDBgD/xAAgEQACAgMAAgMBAAAAAAAAAAAAAQIRAwQhEjETIkFR/9oADAMBAAIRAxEAPwDKgCnBR1poNSIAc54AFaN10AinJ0jm05+EZzSPtg4eVFPg5qvPdb02qQAPn1/n0qsGlGeCx5wCeM0O80n6GENSCX26EjtHRsjGQcdaXHmqkLzop+ESJ12txj6GuXd1G3ETYYdQGH/VVWaS9lp6cGri6LmR3rhIoPZ6mzXQgl/1NjntRgrzRMZKSF+SDxumNOPHalSIzSqxnYuKW/eNgIAYYJpkrbYnOQOO9VSjSXCxREleEGO/8zWGZ8oO043Jsc8MAclpBgjA28n9K7HbytIFz7oI4xhiPsa2Gk+nLZYQ13AkhPYjP60Us9CsLaX3ILVVOePizQvyIbLXfsyS6Rd3ChI4pEJXqw6iqFx6ckiVnkZsqPFejXEotxullWLaOpPagV/d2cwMcdwpLZGAetV8n+GjxI8/ax3vuPDcEEHpRm2ffEAxyy8E+aq6lCEl9tyAykn6g+P55qpYTslyEJyM7TRGOVOxbsYlJNfoaC0qeBSooUlC9bbBx/cK5pXuvfgW0YeSR8xqfl3Pyp90geBx8s1Y9KRmXU2dVIxbttPg5ArDN/Rjo9dINPLrFrKq3Go2SkkZVZMH8sVpNPvR+DQzS5kU8kc5+9CLX07bK6ShJXnBz7pfHOc54xk/8USttPOHWIqqDjLHAoOUucHUIO/sDdeW3uZRJKZZMnIVWAH3NCklsi0lu+gvhSQ04G/POMg9/t2rRwRKuY7mNipOA61d/ABo/wCnKxXthuM1Km6JeLtpmJ1vSA1huRy+0bom5Jx3BrLRryOu4HrnqM16NqSFIWQjg9aHeltCji33V0N+5/bxj/KvY+fFTCVLphlwuUuAw9KVPuE9ueWMHOx2UH6GlTBHNSTTaKoAIIPcUR9GNGtw0UhG+KRk/wBrbSP1RqHLUmkXAtNawxCpOoAJPRgcj9x96zzq4BmjNQzKz0eeaOOPaMZYdT4oZHG0k+4yOExgAHj8qtNEJoN4I3Yxz+lV9O2BiupR3BcEjbCQFxzg5znxQC6zobsgFpHZuTAAoJ3EDjcfJ8n60Vs7kluBjeMH6+arahEj4W0sdmVHxvIT2POP/e1d0uD8KrCVzI3JBY9Pp8q8+M96RQ1nLBye+M1HBdCHTFJxtQEHnknPFTakQUIrOXF5M260yBDHg8Dkk88n8qtji5yowz51ig5srsSxyep60q5gUqZHMsgWq+pR7oRIOqnrVhakKhlKtyCK81fCU6dmp9OauL3T1JP9VRtceCKM7kkXHO8/2153oayWusxxI+BKCo+fHFbW2uSjH4TmluWHjKjoNXN5wthOPEIOUz8yapXMwXJXg9OtSPeu64C9ewNUZAztkrVGgnyIblzI5UeKz90hjupB5wf2/atQluQNzdaB61DsmWQDqMGtNeVZEC7uNywOvwGmlSJGMkgfelTE58gWpVqJetTwRyTSpFCheR2Cqo6knoKk8dt4Z5NRtJLeGST25AzlFJ2rnknHQVuFiVpFYjgiio0OP0/6Umj3ZmkUtcy5zkkEYHyHQD79TVWCLfGpHjNL9l3IeaMHHG0x62kZXIXmoWtip4UHnv4ojbrwAae8OTwKxDECni46YoRqlsGT4lBGeh71pnhzxioJ7L3EIxzVemlpqmSel1s7kpHb6bFBOg3SvGg2kfI9eT2P60q0fpvSv8PsSZFxLKcsPA7D+eaVGRUmrYrn4KTUVw//2Q=="/>
          <p:cNvSpPr>
            <a:spLocks noChangeAspect="1" noChangeArrowheads="1"/>
          </p:cNvSpPr>
          <p:nvPr/>
        </p:nvSpPr>
        <p:spPr bwMode="auto">
          <a:xfrm>
            <a:off x="307975" y="-266700"/>
            <a:ext cx="65722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0.gstatic.com/images?q=tbn:ANd9GcTSyLrXnZ5MfdCP_0qS67zbj9OhIlDEB0gWjrKzJPOyMyce4TVE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696" y="685800"/>
            <a:ext cx="1118507" cy="14913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3.gstatic.com/images?q=tbn:ANd9GcS3tF7QUNmRqroJUa__8depKLF1GHStrDSQZchAhhZ3ynF0gq7D6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85800"/>
            <a:ext cx="1371600" cy="1595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81600" y="2281336"/>
            <a:ext cx="3415614" cy="1477328"/>
          </a:xfrm>
          <a:prstGeom prst="rect">
            <a:avLst/>
          </a:prstGeom>
          <a:noFill/>
        </p:spPr>
        <p:txBody>
          <a:bodyPr wrap="none" rtlCol="0">
            <a:spAutoFit/>
          </a:bodyPr>
          <a:lstStyle/>
          <a:p>
            <a:pPr algn="ctr"/>
            <a:r>
              <a:rPr lang="en-US" dirty="0" smtClean="0"/>
              <a:t>Satoshi Sekiguchi</a:t>
            </a:r>
          </a:p>
          <a:p>
            <a:pPr algn="ctr"/>
            <a:r>
              <a:rPr lang="en-US" dirty="0"/>
              <a:t>Deputy Director General, </a:t>
            </a:r>
            <a:endParaRPr lang="en-US" dirty="0" smtClean="0"/>
          </a:p>
          <a:p>
            <a:pPr algn="ctr"/>
            <a:r>
              <a:rPr lang="en-US" dirty="0" smtClean="0"/>
              <a:t>Directorate for Information </a:t>
            </a:r>
          </a:p>
          <a:p>
            <a:pPr algn="ctr"/>
            <a:r>
              <a:rPr lang="en-US" dirty="0" smtClean="0"/>
              <a:t>Technology </a:t>
            </a:r>
            <a:r>
              <a:rPr lang="en-US" dirty="0"/>
              <a:t>and Electronics at </a:t>
            </a:r>
            <a:r>
              <a:rPr lang="en-US" dirty="0" smtClean="0"/>
              <a:t>AIST</a:t>
            </a:r>
          </a:p>
          <a:p>
            <a:pPr algn="ctr"/>
            <a:r>
              <a:rPr lang="en-US" i="1" dirty="0" err="1" smtClean="0"/>
              <a:t>GeoGrid</a:t>
            </a:r>
            <a:endParaRPr lang="en-US" dirty="0"/>
          </a:p>
        </p:txBody>
      </p:sp>
      <p:pic>
        <p:nvPicPr>
          <p:cNvPr id="1036" name="Picture 12" descr="http://t0.gstatic.com/images?q=tbn:ANd9GcSk_PoYxsXnFnqZRJwBFfH-9PmFLjIH8hHL9uEHSeXzvc7GVmceRg"/>
          <p:cNvPicPr>
            <a:picLocks noChangeAspect="1" noChangeArrowheads="1"/>
          </p:cNvPicPr>
          <p:nvPr/>
        </p:nvPicPr>
        <p:blipFill rotWithShape="1">
          <a:blip r:embed="rId7">
            <a:extLst>
              <a:ext uri="{28A0092B-C50C-407E-A947-70E740481C1C}">
                <a14:useLocalDpi xmlns:a14="http://schemas.microsoft.com/office/drawing/2010/main" val="0"/>
              </a:ext>
            </a:extLst>
          </a:blip>
          <a:srcRect l="18988" r="4481"/>
          <a:stretch/>
        </p:blipFill>
        <p:spPr bwMode="auto">
          <a:xfrm>
            <a:off x="685800" y="3657600"/>
            <a:ext cx="2041073" cy="1714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5431003"/>
            <a:ext cx="2474011" cy="1200329"/>
          </a:xfrm>
          <a:prstGeom prst="rect">
            <a:avLst/>
          </a:prstGeom>
          <a:noFill/>
        </p:spPr>
        <p:txBody>
          <a:bodyPr wrap="none" rtlCol="0">
            <a:spAutoFit/>
          </a:bodyPr>
          <a:lstStyle/>
          <a:p>
            <a:pPr algn="ctr"/>
            <a:r>
              <a:rPr lang="en-US" dirty="0" smtClean="0"/>
              <a:t>Fang-Pang Lin</a:t>
            </a:r>
          </a:p>
          <a:p>
            <a:pPr algn="ctr"/>
            <a:r>
              <a:rPr lang="en-US" dirty="0" smtClean="0"/>
              <a:t>Group Lead Applications</a:t>
            </a:r>
          </a:p>
          <a:p>
            <a:pPr algn="ctr"/>
            <a:r>
              <a:rPr lang="en-US" dirty="0" smtClean="0"/>
              <a:t>NCHC</a:t>
            </a:r>
          </a:p>
          <a:p>
            <a:pPr algn="ctr"/>
            <a:r>
              <a:rPr lang="en-US" i="1" dirty="0" err="1" smtClean="0"/>
              <a:t>Telescience</a:t>
            </a:r>
            <a:endParaRPr lang="en-US" i="1" dirty="0"/>
          </a:p>
        </p:txBody>
      </p:sp>
      <p:sp>
        <p:nvSpPr>
          <p:cNvPr id="14" name="TextBox 13"/>
          <p:cNvSpPr txBox="1"/>
          <p:nvPr/>
        </p:nvSpPr>
        <p:spPr>
          <a:xfrm>
            <a:off x="3134516" y="5461886"/>
            <a:ext cx="2928943" cy="1477328"/>
          </a:xfrm>
          <a:prstGeom prst="rect">
            <a:avLst/>
          </a:prstGeom>
          <a:noFill/>
        </p:spPr>
        <p:txBody>
          <a:bodyPr wrap="none" rtlCol="0">
            <a:spAutoFit/>
          </a:bodyPr>
          <a:lstStyle/>
          <a:p>
            <a:pPr algn="ctr"/>
            <a:r>
              <a:rPr lang="en-US" dirty="0" err="1" smtClean="0"/>
              <a:t>Karpjoo</a:t>
            </a:r>
            <a:r>
              <a:rPr lang="en-US" dirty="0" smtClean="0"/>
              <a:t> </a:t>
            </a:r>
            <a:r>
              <a:rPr lang="en-US" dirty="0" err="1" smtClean="0"/>
              <a:t>Jeong</a:t>
            </a:r>
            <a:r>
              <a:rPr lang="en-US" dirty="0" smtClean="0"/>
              <a:t>, Director</a:t>
            </a:r>
          </a:p>
          <a:p>
            <a:pPr algn="ctr"/>
            <a:r>
              <a:rPr lang="en-US" dirty="0" smtClean="0"/>
              <a:t>Institute for Ubiquitous</a:t>
            </a:r>
          </a:p>
          <a:p>
            <a:pPr algn="ctr"/>
            <a:r>
              <a:rPr lang="en-US" dirty="0" smtClean="0"/>
              <a:t>Information Technology</a:t>
            </a:r>
          </a:p>
          <a:p>
            <a:pPr algn="ctr"/>
            <a:r>
              <a:rPr lang="en-US" dirty="0" smtClean="0"/>
              <a:t>And Application (</a:t>
            </a:r>
            <a:r>
              <a:rPr lang="en-US" dirty="0" err="1" smtClean="0"/>
              <a:t>UbITA</a:t>
            </a:r>
            <a:r>
              <a:rPr lang="en-US" dirty="0" smtClean="0"/>
              <a:t>)</a:t>
            </a:r>
          </a:p>
          <a:p>
            <a:pPr algn="ctr"/>
            <a:r>
              <a:rPr lang="en-US" i="1" dirty="0" smtClean="0"/>
              <a:t>Biosciences and Environment</a:t>
            </a:r>
            <a:endParaRPr lang="en-US"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3119997614"/>
              </p:ext>
            </p:extLst>
          </p:nvPr>
        </p:nvGraphicFramePr>
        <p:xfrm>
          <a:off x="3957586" y="3733800"/>
          <a:ext cx="1282803" cy="1680070"/>
        </p:xfrm>
        <a:graphic>
          <a:graphicData uri="http://schemas.openxmlformats.org/presentationml/2006/ole">
            <mc:AlternateContent xmlns:mc="http://schemas.openxmlformats.org/markup-compatibility/2006">
              <mc:Choice xmlns:v="urn:schemas-microsoft-com:vml" Requires="v">
                <p:oleObj spid="_x0000_s1068" name="Image" r:id="rId8" imgW="3657143" imgH="4787302" progId="PhotoshopElements.Image.2">
                  <p:embed/>
                </p:oleObj>
              </mc:Choice>
              <mc:Fallback>
                <p:oleObj name="Image" r:id="rId8" imgW="3657143" imgH="4787302" progId="PhotoshopElements.Image.2">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7586" y="3733800"/>
                        <a:ext cx="1282803" cy="16800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93889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Thank You</a:t>
            </a:r>
            <a:endParaRPr lang="en-US" sz="4000" dirty="0"/>
          </a:p>
        </p:txBody>
      </p:sp>
      <p:sp>
        <p:nvSpPr>
          <p:cNvPr id="4" name="Subtitle 3"/>
          <p:cNvSpPr>
            <a:spLocks noGrp="1"/>
          </p:cNvSpPr>
          <p:nvPr>
            <p:ph type="subTitle" idx="1"/>
          </p:nvPr>
        </p:nvSpPr>
        <p:spPr/>
        <p:txBody>
          <a:bodyPr/>
          <a:lstStyle/>
          <a:p>
            <a:r>
              <a:rPr lang="en-US" dirty="0" smtClean="0"/>
              <a:t>University of Hong Kong</a:t>
            </a:r>
          </a:p>
          <a:p>
            <a:r>
              <a:rPr lang="en-US" dirty="0" smtClean="0"/>
              <a:t>Computer Centre HKU</a:t>
            </a:r>
          </a:p>
          <a:p>
            <a:r>
              <a:rPr lang="en-US" dirty="0" smtClean="0"/>
              <a:t>All Participants</a:t>
            </a:r>
            <a:endParaRPr lang="en-US" dirty="0"/>
          </a:p>
        </p:txBody>
      </p:sp>
    </p:spTree>
    <p:extLst>
      <p:ext uri="{BB962C8B-B14F-4D97-AF65-F5344CB8AC3E}">
        <p14:creationId xmlns:p14="http://schemas.microsoft.com/office/powerpoint/2010/main" val="153082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600" dirty="0" smtClean="0"/>
              <a:t>Infrastructure Accomplishments</a:t>
            </a:r>
            <a:endParaRPr lang="en-US" sz="3600" dirty="0"/>
          </a:p>
        </p:txBody>
      </p:sp>
      <p:sp>
        <p:nvSpPr>
          <p:cNvPr id="4" name="Content Placeholder 3"/>
          <p:cNvSpPr>
            <a:spLocks noGrp="1"/>
          </p:cNvSpPr>
          <p:nvPr>
            <p:ph sz="half" idx="2"/>
          </p:nvPr>
        </p:nvSpPr>
        <p:spPr>
          <a:xfrm>
            <a:off x="304800" y="1219200"/>
            <a:ext cx="4038600" cy="4830763"/>
          </a:xfrm>
        </p:spPr>
        <p:txBody>
          <a:bodyPr/>
          <a:lstStyle/>
          <a:p>
            <a:r>
              <a:rPr lang="en-US" dirty="0" smtClean="0"/>
              <a:t>Built </a:t>
            </a:r>
            <a:r>
              <a:rPr lang="en-US" dirty="0" err="1"/>
              <a:t>t</a:t>
            </a:r>
            <a:r>
              <a:rPr lang="en-US" dirty="0" err="1" smtClean="0"/>
              <a:t>estbed</a:t>
            </a:r>
            <a:endParaRPr lang="en-US" dirty="0" smtClean="0"/>
          </a:p>
          <a:p>
            <a:pPr lvl="1"/>
            <a:r>
              <a:rPr lang="en-US" dirty="0" smtClean="0"/>
              <a:t>Used </a:t>
            </a:r>
            <a:r>
              <a:rPr lang="en-US" dirty="0" err="1" smtClean="0"/>
              <a:t>testbed</a:t>
            </a:r>
            <a:r>
              <a:rPr lang="en-US" dirty="0" smtClean="0"/>
              <a:t> to conduct experiments, test software</a:t>
            </a:r>
          </a:p>
          <a:p>
            <a:r>
              <a:rPr lang="en-US" dirty="0" smtClean="0"/>
              <a:t>Developed approach to migrate images, multiple hosting environments</a:t>
            </a:r>
          </a:p>
          <a:p>
            <a:pPr lvl="1"/>
            <a:endParaRPr lang="en-US" dirty="0" smtClean="0"/>
          </a:p>
          <a:p>
            <a:endParaRPr lang="en-US" dirty="0" smtClean="0"/>
          </a:p>
          <a:p>
            <a:endParaRPr lang="en-US" dirty="0"/>
          </a:p>
        </p:txBody>
      </p:sp>
      <p:pic>
        <p:nvPicPr>
          <p:cNvPr id="2050" name="Picture 2" descr="http://goc.pragma-grid.net/pragma-doc/pragma-grid-map.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p:cNvPicPr>
            <a:picLocks noChangeAspect="1"/>
          </p:cNvPicPr>
          <p:nvPr/>
        </p:nvPicPr>
        <p:blipFill>
          <a:blip r:embed="rId3" cstate="print"/>
          <a:srcRect/>
          <a:stretch>
            <a:fillRect/>
          </a:stretch>
        </p:blipFill>
        <p:spPr bwMode="auto">
          <a:xfrm>
            <a:off x="5131307" y="3944664"/>
            <a:ext cx="3250693" cy="2728570"/>
          </a:xfrm>
          <a:prstGeom prst="rect">
            <a:avLst/>
          </a:prstGeom>
          <a:noFill/>
        </p:spPr>
      </p:pic>
      <p:sp>
        <p:nvSpPr>
          <p:cNvPr id="5" name="TextBox 4"/>
          <p:cNvSpPr txBox="1"/>
          <p:nvPr/>
        </p:nvSpPr>
        <p:spPr>
          <a:xfrm>
            <a:off x="1828800" y="5275871"/>
            <a:ext cx="3302507" cy="923330"/>
          </a:xfrm>
          <a:prstGeom prst="rect">
            <a:avLst/>
          </a:prstGeom>
          <a:noFill/>
        </p:spPr>
        <p:txBody>
          <a:bodyPr wrap="none" rtlCol="0">
            <a:spAutoFit/>
          </a:bodyPr>
          <a:lstStyle/>
          <a:p>
            <a:pPr algn="r"/>
            <a:r>
              <a:rPr lang="en-US" b="1" dirty="0">
                <a:solidFill>
                  <a:prstClr val="black"/>
                </a:solidFill>
                <a:latin typeface="Arial Narrow" pitchFamily="34" charset="0"/>
                <a:cs typeface="Arial" pitchFamily="34" charset="0"/>
              </a:rPr>
              <a:t>PRAGMA's multi-provider cloud</a:t>
            </a:r>
            <a:r>
              <a:rPr lang="en-US" b="1" dirty="0" smtClean="0">
                <a:solidFill>
                  <a:prstClr val="black"/>
                </a:solidFill>
                <a:latin typeface="Arial Narrow" pitchFamily="34" charset="0"/>
                <a:cs typeface="Arial" pitchFamily="34" charset="0"/>
              </a:rPr>
              <a:t>.</a:t>
            </a:r>
          </a:p>
          <a:p>
            <a:pPr algn="r"/>
            <a:r>
              <a:rPr lang="en-US" b="1" dirty="0" smtClean="0">
                <a:solidFill>
                  <a:prstClr val="black"/>
                </a:solidFill>
                <a:latin typeface="Arial Narrow" pitchFamily="34" charset="0"/>
                <a:cs typeface="Arial" pitchFamily="34" charset="0"/>
              </a:rPr>
              <a:t> </a:t>
            </a:r>
            <a:r>
              <a:rPr lang="en-US" b="1" dirty="0" err="1">
                <a:solidFill>
                  <a:prstClr val="black"/>
                </a:solidFill>
                <a:latin typeface="Arial Narrow" pitchFamily="34" charset="0"/>
                <a:cs typeface="Arial" pitchFamily="34" charset="0"/>
              </a:rPr>
              <a:t>GFarm</a:t>
            </a:r>
            <a:r>
              <a:rPr lang="en-US" b="1" dirty="0">
                <a:solidFill>
                  <a:prstClr val="black"/>
                </a:solidFill>
                <a:latin typeface="Arial Narrow" pitchFamily="34" charset="0"/>
                <a:cs typeface="Arial" pitchFamily="34" charset="0"/>
              </a:rPr>
              <a:t> is a strongly </a:t>
            </a:r>
            <a:r>
              <a:rPr lang="en-US" b="1" dirty="0" smtClean="0">
                <a:solidFill>
                  <a:prstClr val="black"/>
                </a:solidFill>
                <a:latin typeface="Arial Narrow" pitchFamily="34" charset="0"/>
                <a:cs typeface="Arial" pitchFamily="34" charset="0"/>
              </a:rPr>
              <a:t>authenticated</a:t>
            </a:r>
          </a:p>
          <a:p>
            <a:pPr algn="r"/>
            <a:r>
              <a:rPr lang="en-US" b="1" dirty="0" smtClean="0">
                <a:solidFill>
                  <a:prstClr val="black"/>
                </a:solidFill>
                <a:latin typeface="Arial Narrow" pitchFamily="34" charset="0"/>
                <a:cs typeface="Arial" pitchFamily="34" charset="0"/>
              </a:rPr>
              <a:t> </a:t>
            </a:r>
            <a:r>
              <a:rPr lang="en-US" b="1" dirty="0">
                <a:solidFill>
                  <a:prstClr val="black"/>
                </a:solidFill>
                <a:latin typeface="Arial Narrow" pitchFamily="34" charset="0"/>
                <a:cs typeface="Arial" pitchFamily="34" charset="0"/>
              </a:rPr>
              <a:t>VM </a:t>
            </a:r>
            <a:r>
              <a:rPr lang="en-US" b="1" dirty="0" smtClean="0">
                <a:solidFill>
                  <a:prstClr val="black"/>
                </a:solidFill>
                <a:latin typeface="Arial Narrow" pitchFamily="34" charset="0"/>
                <a:cs typeface="Arial" pitchFamily="34" charset="0"/>
              </a:rPr>
              <a:t>repository</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7677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Scientific Expeditions</a:t>
            </a:r>
            <a:br>
              <a:rPr lang="en-US" dirty="0" smtClean="0"/>
            </a:br>
            <a:r>
              <a:rPr lang="en-US" sz="3100" dirty="0" smtClean="0"/>
              <a:t>Evaluate and Address Needs of the Science </a:t>
            </a:r>
            <a:endParaRPr lang="en-US" sz="31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13135"/>
            <a:ext cx="2438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3733800" y="3107035"/>
            <a:ext cx="2598532" cy="646331"/>
          </a:xfrm>
          <a:prstGeom prst="rect">
            <a:avLst/>
          </a:prstGeom>
          <a:noFill/>
        </p:spPr>
        <p:txBody>
          <a:bodyPr wrap="none" rtlCol="0">
            <a:spAutoFit/>
          </a:bodyPr>
          <a:lstStyle/>
          <a:p>
            <a:pPr algn="ctr"/>
            <a:r>
              <a:rPr lang="en-US" dirty="0" smtClean="0"/>
              <a:t>OSG Grid Interoperability </a:t>
            </a:r>
          </a:p>
          <a:p>
            <a:pPr algn="ctr"/>
            <a:r>
              <a:rPr lang="en-US" dirty="0" smtClean="0"/>
              <a:t>Experiment 2007</a:t>
            </a:r>
            <a:endParaRPr lang="en-US" dirty="0"/>
          </a:p>
        </p:txBody>
      </p:sp>
      <p:sp>
        <p:nvSpPr>
          <p:cNvPr id="7" name="TextBox 6"/>
          <p:cNvSpPr txBox="1"/>
          <p:nvPr/>
        </p:nvSpPr>
        <p:spPr>
          <a:xfrm>
            <a:off x="1016764" y="3486150"/>
            <a:ext cx="2107436" cy="369332"/>
          </a:xfrm>
          <a:prstGeom prst="rect">
            <a:avLst/>
          </a:prstGeom>
          <a:noFill/>
        </p:spPr>
        <p:txBody>
          <a:bodyPr wrap="none" rtlCol="0">
            <a:spAutoFit/>
          </a:bodyPr>
          <a:lstStyle/>
          <a:p>
            <a:r>
              <a:rPr lang="en-US" dirty="0" smtClean="0"/>
              <a:t>Savannah Burn 2006</a:t>
            </a:r>
            <a:endParaRPr lang="en-US" dirty="0"/>
          </a:p>
        </p:txBody>
      </p:sp>
      <p:pic>
        <p:nvPicPr>
          <p:cNvPr id="8" name="Picture 2" descr="E:\PARZBERG\My Documents\PRAGMA\PR\Brochure 2010\Final\Costa Rica Pragma2010 v22Nov10-2.jpg"/>
          <p:cNvPicPr>
            <a:picLocks noGrp="1" noChangeAspect="1" noChangeArrowheads="1"/>
          </p:cNvPicPr>
          <p:nvPr>
            <p:ph sz="half" idx="4294967295"/>
          </p:nvPr>
        </p:nvPicPr>
        <p:blipFill>
          <a:blip r:embed="rId5" cstate="print"/>
          <a:srcRect l="53268" t="23571" r="5335" b="46124"/>
          <a:stretch>
            <a:fillRect/>
          </a:stretch>
        </p:blipFill>
        <p:spPr bwMode="auto">
          <a:xfrm>
            <a:off x="6332332" y="1113135"/>
            <a:ext cx="2857500" cy="2707105"/>
          </a:xfrm>
          <a:prstGeom prst="rect">
            <a:avLst/>
          </a:prstGeom>
          <a:noFill/>
        </p:spPr>
      </p:pic>
      <p:sp>
        <p:nvSpPr>
          <p:cNvPr id="9" name="TextBox 8"/>
          <p:cNvSpPr txBox="1"/>
          <p:nvPr/>
        </p:nvSpPr>
        <p:spPr>
          <a:xfrm>
            <a:off x="6540573" y="3749417"/>
            <a:ext cx="2473882" cy="646331"/>
          </a:xfrm>
          <a:prstGeom prst="rect">
            <a:avLst/>
          </a:prstGeom>
          <a:noFill/>
        </p:spPr>
        <p:txBody>
          <a:bodyPr wrap="none" rtlCol="0">
            <a:spAutoFit/>
          </a:bodyPr>
          <a:lstStyle/>
          <a:p>
            <a:pPr algn="ctr"/>
            <a:r>
              <a:rPr lang="en-US" dirty="0" smtClean="0"/>
              <a:t>Distribution </a:t>
            </a:r>
            <a:r>
              <a:rPr lang="en-US" dirty="0"/>
              <a:t>of ash from </a:t>
            </a:r>
            <a:endParaRPr lang="en-US" dirty="0" smtClean="0"/>
          </a:p>
          <a:p>
            <a:pPr algn="ctr"/>
            <a:r>
              <a:rPr lang="en-US" dirty="0" smtClean="0"/>
              <a:t>the </a:t>
            </a:r>
            <a:r>
              <a:rPr lang="en-US" dirty="0" err="1"/>
              <a:t>Irazu</a:t>
            </a:r>
            <a:r>
              <a:rPr lang="en-US" dirty="0"/>
              <a:t> </a:t>
            </a:r>
            <a:r>
              <a:rPr lang="en-US" dirty="0" smtClean="0"/>
              <a:t>volcano 2010 </a:t>
            </a:r>
            <a:endParaRPr lang="en-US" dirty="0"/>
          </a:p>
        </p:txBody>
      </p:sp>
      <p:pic>
        <p:nvPicPr>
          <p:cNvPr id="10" name="Picture 3" descr="E:\PARZBERG\My Documents\PRAGMA\PR\Brochure 2011\Draft 12Oct11\GFarm.jpg"/>
          <p:cNvPicPr>
            <a:picLocks noChangeAspect="1" noChangeArrowheads="1"/>
          </p:cNvPicPr>
          <p:nvPr/>
        </p:nvPicPr>
        <p:blipFill>
          <a:blip r:embed="rId6" cstate="print"/>
          <a:srcRect/>
          <a:stretch>
            <a:fillRect/>
          </a:stretch>
        </p:blipFill>
        <p:spPr bwMode="auto">
          <a:xfrm>
            <a:off x="1300532" y="3962400"/>
            <a:ext cx="4795468" cy="2895600"/>
          </a:xfrm>
          <a:prstGeom prst="rect">
            <a:avLst/>
          </a:prstGeom>
          <a:noFill/>
        </p:spPr>
      </p:pic>
      <p:sp>
        <p:nvSpPr>
          <p:cNvPr id="11" name="TextBox 10"/>
          <p:cNvSpPr txBox="1"/>
          <p:nvPr/>
        </p:nvSpPr>
        <p:spPr>
          <a:xfrm>
            <a:off x="6160651" y="5029200"/>
            <a:ext cx="1535549" cy="923330"/>
          </a:xfrm>
          <a:prstGeom prst="rect">
            <a:avLst/>
          </a:prstGeom>
          <a:noFill/>
        </p:spPr>
        <p:txBody>
          <a:bodyPr wrap="none" rtlCol="0">
            <a:spAutoFit/>
          </a:bodyPr>
          <a:lstStyle/>
          <a:p>
            <a:r>
              <a:rPr lang="en-US" dirty="0" smtClean="0"/>
              <a:t>VM Migration </a:t>
            </a:r>
          </a:p>
          <a:p>
            <a:r>
              <a:rPr lang="en-US" dirty="0" smtClean="0"/>
              <a:t>Experiment </a:t>
            </a:r>
          </a:p>
          <a:p>
            <a:r>
              <a:rPr lang="en-US" dirty="0" smtClean="0"/>
              <a:t>2011</a:t>
            </a:r>
            <a:endParaRPr lang="en-US" dirty="0"/>
          </a:p>
        </p:txBody>
      </p:sp>
      <p:sp>
        <p:nvSpPr>
          <p:cNvPr id="3" name="TextBox 2"/>
          <p:cNvSpPr txBox="1"/>
          <p:nvPr/>
        </p:nvSpPr>
        <p:spPr>
          <a:xfrm>
            <a:off x="6934200" y="5943600"/>
            <a:ext cx="1828194" cy="830997"/>
          </a:xfrm>
          <a:prstGeom prst="rect">
            <a:avLst/>
          </a:prstGeom>
          <a:noFill/>
        </p:spPr>
        <p:txBody>
          <a:bodyPr wrap="none" rtlCol="0">
            <a:spAutoFit/>
          </a:bodyPr>
          <a:lstStyle/>
          <a:p>
            <a:pPr algn="ctr"/>
            <a:r>
              <a:rPr lang="en-US" sz="2400" b="1" dirty="0" smtClean="0">
                <a:solidFill>
                  <a:srgbClr val="454082"/>
                </a:solidFill>
              </a:rPr>
              <a:t>And improve</a:t>
            </a:r>
          </a:p>
          <a:p>
            <a:pPr algn="ctr"/>
            <a:r>
              <a:rPr lang="en-US" sz="2400" b="1" dirty="0" smtClean="0">
                <a:solidFill>
                  <a:srgbClr val="454082"/>
                </a:solidFill>
              </a:rPr>
              <a:t>software</a:t>
            </a:r>
            <a:endParaRPr lang="en-US" sz="2400" b="1" dirty="0">
              <a:solidFill>
                <a:srgbClr val="454082"/>
              </a:solidFill>
            </a:endParaRPr>
          </a:p>
        </p:txBody>
      </p:sp>
    </p:spTree>
    <p:extLst>
      <p:ext uri="{BB962C8B-B14F-4D97-AF65-F5344CB8AC3E}">
        <p14:creationId xmlns:p14="http://schemas.microsoft.com/office/powerpoint/2010/main" val="108286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Disaster Recovery of Key Services</a:t>
            </a:r>
            <a:endParaRPr lang="en-US" dirty="0"/>
          </a:p>
        </p:txBody>
      </p:sp>
      <p:sp>
        <p:nvSpPr>
          <p:cNvPr id="3" name="Content Placeholder 2"/>
          <p:cNvSpPr>
            <a:spLocks noGrp="1"/>
          </p:cNvSpPr>
          <p:nvPr>
            <p:ph idx="1"/>
          </p:nvPr>
        </p:nvSpPr>
        <p:spPr>
          <a:xfrm>
            <a:off x="609600" y="762000"/>
            <a:ext cx="8229600" cy="4525963"/>
          </a:xfrm>
        </p:spPr>
        <p:txBody>
          <a:bodyPr>
            <a:normAutofit/>
          </a:bodyPr>
          <a:lstStyle/>
          <a:p>
            <a:r>
              <a:rPr lang="en-US" sz="2800" dirty="0" smtClean="0"/>
              <a:t>Massive earthquake and resulting tidal wave was devastating for Japan, AIST systems out of service</a:t>
            </a:r>
          </a:p>
          <a:p>
            <a:pPr lvl="1"/>
            <a:r>
              <a:rPr lang="en-US" sz="2400" dirty="0" smtClean="0"/>
              <a:t>NCHC, SDSC/UCSD, other institutions in Japan, and U Chicago (R Grossman) assistant, migrate services </a:t>
            </a:r>
          </a:p>
          <a:p>
            <a:r>
              <a:rPr lang="en-US" sz="2800" dirty="0" smtClean="0"/>
              <a:t>Can PRAGMA members provide infrastructure to other members for this type of </a:t>
            </a:r>
          </a:p>
          <a:p>
            <a:pPr>
              <a:buNone/>
            </a:pPr>
            <a:r>
              <a:rPr lang="en-US" sz="2800" dirty="0" smtClean="0"/>
              <a:t>	persistence of key services at a </a:t>
            </a:r>
          </a:p>
          <a:p>
            <a:pPr>
              <a:buNone/>
            </a:pPr>
            <a:r>
              <a:rPr lang="en-US" sz="2800" dirty="0" smtClean="0"/>
              <a:t>	time of disruptions?</a:t>
            </a:r>
          </a:p>
        </p:txBody>
      </p:sp>
      <p:pic>
        <p:nvPicPr>
          <p:cNvPr id="21506" name="Picture 2" descr="http://images.nationalgeographic.com/wpf/media-live/photos/000/332/overrides/japan-earthquake-tsunami-nuclear-unforgettable-pictures-wave_33291_100x75.jpg"/>
          <p:cNvPicPr>
            <a:picLocks noChangeAspect="1" noChangeArrowheads="1"/>
          </p:cNvPicPr>
          <p:nvPr/>
        </p:nvPicPr>
        <p:blipFill>
          <a:blip r:embed="rId4" cstate="print"/>
          <a:srcRect/>
          <a:stretch>
            <a:fillRect/>
          </a:stretch>
        </p:blipFill>
        <p:spPr bwMode="auto">
          <a:xfrm>
            <a:off x="0" y="5238750"/>
            <a:ext cx="2057398" cy="1543050"/>
          </a:xfrm>
          <a:prstGeom prst="rect">
            <a:avLst/>
          </a:prstGeom>
          <a:noFill/>
        </p:spPr>
      </p:pic>
      <p:pic>
        <p:nvPicPr>
          <p:cNvPr id="6" name="図 5" descr="photo.JPG"/>
          <p:cNvPicPr>
            <a:picLocks noChangeAspect="1"/>
          </p:cNvPicPr>
          <p:nvPr/>
        </p:nvPicPr>
        <p:blipFill>
          <a:blip r:embed="rId5" cstate="print"/>
          <a:srcRect/>
          <a:stretch>
            <a:fillRect/>
          </a:stretch>
        </p:blipFill>
        <p:spPr bwMode="auto">
          <a:xfrm>
            <a:off x="4572000" y="4648200"/>
            <a:ext cx="1650636" cy="2209800"/>
          </a:xfrm>
          <a:prstGeom prst="rect">
            <a:avLst/>
          </a:prstGeom>
          <a:noFill/>
          <a:ln w="9525">
            <a:noFill/>
            <a:miter lim="800000"/>
            <a:headEnd/>
            <a:tailEnd/>
          </a:ln>
        </p:spPr>
      </p:pic>
      <p:pic>
        <p:nvPicPr>
          <p:cNvPr id="7" name="Picture 26"/>
          <p:cNvPicPr>
            <a:picLocks noChangeAspect="1" noChangeArrowheads="1"/>
          </p:cNvPicPr>
          <p:nvPr>
            <p:custDataLst>
              <p:tags r:id="rId1"/>
            </p:custDataLst>
          </p:nvPr>
        </p:nvPicPr>
        <p:blipFill>
          <a:blip r:embed="rId6" cstate="print"/>
          <a:srcRect/>
          <a:stretch>
            <a:fillRect/>
          </a:stretch>
        </p:blipFill>
        <p:spPr bwMode="auto">
          <a:xfrm>
            <a:off x="2133600" y="5030787"/>
            <a:ext cx="2437823" cy="1827213"/>
          </a:xfrm>
          <a:prstGeom prst="rect">
            <a:avLst/>
          </a:prstGeom>
          <a:noFill/>
          <a:ln w="9525">
            <a:noFill/>
            <a:miter lim="800000"/>
            <a:headEnd/>
            <a:tailEnd/>
          </a:ln>
        </p:spPr>
      </p:pic>
      <p:pic>
        <p:nvPicPr>
          <p:cNvPr id="46082" name="Picture 2" descr="Massive Power Outage Hits San Diego, OC"/>
          <p:cNvPicPr>
            <a:picLocks noChangeAspect="1" noChangeArrowheads="1"/>
          </p:cNvPicPr>
          <p:nvPr/>
        </p:nvPicPr>
        <p:blipFill>
          <a:blip r:embed="rId7" cstate="print"/>
          <a:srcRect/>
          <a:stretch>
            <a:fillRect/>
          </a:stretch>
        </p:blipFill>
        <p:spPr bwMode="auto">
          <a:xfrm>
            <a:off x="6248400" y="5228671"/>
            <a:ext cx="2895600" cy="1629329"/>
          </a:xfrm>
          <a:prstGeom prst="rect">
            <a:avLst/>
          </a:prstGeom>
          <a:noFill/>
        </p:spPr>
      </p:pic>
      <p:pic>
        <p:nvPicPr>
          <p:cNvPr id="53252" name="Picture 4" descr="http://t2.gstatic.com/images?q=tbn:ANd9GcQPESaVv3Q35WyUAuLguHBJwSDo3vuR-1fDku04laJKVzFyKtGv"/>
          <p:cNvPicPr>
            <a:picLocks noChangeAspect="1" noChangeArrowheads="1"/>
          </p:cNvPicPr>
          <p:nvPr/>
        </p:nvPicPr>
        <p:blipFill>
          <a:blip r:embed="rId8" cstate="print"/>
          <a:srcRect/>
          <a:stretch>
            <a:fillRect/>
          </a:stretch>
        </p:blipFill>
        <p:spPr bwMode="auto">
          <a:xfrm>
            <a:off x="6677025" y="3429000"/>
            <a:ext cx="2466975" cy="1847851"/>
          </a:xfrm>
          <a:prstGeom prst="rect">
            <a:avLst/>
          </a:prstGeom>
          <a:noFill/>
        </p:spPr>
      </p:pic>
    </p:spTree>
    <p:extLst>
      <p:ext uri="{BB962C8B-B14F-4D97-AF65-F5344CB8AC3E}">
        <p14:creationId xmlns:p14="http://schemas.microsoft.com/office/powerpoint/2010/main" val="22336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par>
                                <p:cTn id="8" presetID="9" presetClass="entr" presetSubtype="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dissolve">
                                      <p:cBhvr>
                                        <p:cTn id="10"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XzIRkezaKYoyi1lKQn7Kw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1231</Words>
  <Application>Microsoft Office PowerPoint</Application>
  <PresentationFormat>On-screen Show (4:3)</PresentationFormat>
  <Paragraphs>257</Paragraphs>
  <Slides>20</Slides>
  <Notes>8</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Image</vt:lpstr>
      <vt:lpstr>PRAGMA Overview and  Future Directions</vt:lpstr>
      <vt:lpstr>Pacific Rim Application and Grid Middleware Assembly PRAGMA: 10 Years of Collaboration and Experimentation </vt:lpstr>
      <vt:lpstr>Collaborative Opportunities</vt:lpstr>
      <vt:lpstr>Other Collaborative Opportunities</vt:lpstr>
      <vt:lpstr>PRAGMA Leaders:  Cloud/HPC Collaboration Workshop</vt:lpstr>
      <vt:lpstr>Thank You</vt:lpstr>
      <vt:lpstr>Infrastructure Accomplishments</vt:lpstr>
      <vt:lpstr>Scientific Expeditions Evaluate and Address Needs of the Science </vt:lpstr>
      <vt:lpstr>Disaster Recovery of Key Services</vt:lpstr>
      <vt:lpstr>From Scientific Expedition to Community Building on NCHC Ecogrid 8 Months: Concept to Deployment</vt:lpstr>
      <vt:lpstr>PowerPoint Presentation</vt:lpstr>
      <vt:lpstr>PRAGMA Advances by Participants’ Collaborative Activities</vt:lpstr>
      <vt:lpstr>Building on What We’ve been working on together: VMs + Overlay Networks + Data; Infrastructure Developments </vt:lpstr>
      <vt:lpstr>Future Scientific Expeditions</vt:lpstr>
      <vt:lpstr>Infusing New Ideas:  Strategic Partners</vt:lpstr>
      <vt:lpstr>PRAGMA Leaders:  Cloud/HPC Collaboration Workshop</vt:lpstr>
      <vt:lpstr>Collaborative Opportunities</vt:lpstr>
      <vt:lpstr>Other Collaborative Opportunities</vt:lpstr>
      <vt:lpstr>Thank You</vt:lpstr>
      <vt:lpstr>DataTurbine Streaming Data Middleware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dc:creator>
  <cp:lastModifiedBy>Peter A</cp:lastModifiedBy>
  <cp:revision>37</cp:revision>
  <dcterms:created xsi:type="dcterms:W3CDTF">2012-07-02T03:51:36Z</dcterms:created>
  <dcterms:modified xsi:type="dcterms:W3CDTF">2012-07-16T23:00:08Z</dcterms:modified>
</cp:coreProperties>
</file>