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Lst>
  <p:notesMasterIdLst>
    <p:notesMasterId r:id="rId18"/>
  </p:notesMasterIdLst>
  <p:handoutMasterIdLst>
    <p:handoutMasterId r:id="rId19"/>
  </p:handoutMasterIdLst>
  <p:sldIdLst>
    <p:sldId id="267" r:id="rId3"/>
    <p:sldId id="272" r:id="rId4"/>
    <p:sldId id="281" r:id="rId5"/>
    <p:sldId id="271" r:id="rId6"/>
    <p:sldId id="273" r:id="rId7"/>
    <p:sldId id="274" r:id="rId8"/>
    <p:sldId id="275" r:id="rId9"/>
    <p:sldId id="268" r:id="rId10"/>
    <p:sldId id="269" r:id="rId11"/>
    <p:sldId id="270" r:id="rId12"/>
    <p:sldId id="276" r:id="rId13"/>
    <p:sldId id="277" r:id="rId14"/>
    <p:sldId id="278" r:id="rId15"/>
    <p:sldId id="279" r:id="rId16"/>
    <p:sldId id="282" r:id="rId1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FF0000"/>
    <a:srgbClr val="FF00FF"/>
    <a:srgbClr val="000000"/>
    <a:srgbClr val="CC6600"/>
    <a:srgbClr val="FFFF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882" autoAdjust="0"/>
    <p:restoredTop sz="94590" autoAdjust="0"/>
  </p:normalViewPr>
  <p:slideViewPr>
    <p:cSldViewPr>
      <p:cViewPr>
        <p:scale>
          <a:sx n="80" d="100"/>
          <a:sy n="80" d="100"/>
        </p:scale>
        <p:origin x="-1110" y="5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82" y="36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81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defRPr>
            </a:lvl1pPr>
          </a:lstStyle>
          <a:p>
            <a:pPr>
              <a:defRPr/>
            </a:pPr>
            <a:endParaRPr lang="en-US"/>
          </a:p>
        </p:txBody>
      </p:sp>
      <p:sp>
        <p:nvSpPr>
          <p:cNvPr id="162819"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defRPr>
            </a:lvl1pPr>
          </a:lstStyle>
          <a:p>
            <a:pPr>
              <a:defRPr/>
            </a:pPr>
            <a:endParaRPr lang="en-US"/>
          </a:p>
        </p:txBody>
      </p:sp>
      <p:sp>
        <p:nvSpPr>
          <p:cNvPr id="162820"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defRPr>
            </a:lvl1pPr>
          </a:lstStyle>
          <a:p>
            <a:pPr>
              <a:defRPr/>
            </a:pPr>
            <a:endParaRPr lang="en-US"/>
          </a:p>
        </p:txBody>
      </p:sp>
      <p:sp>
        <p:nvSpPr>
          <p:cNvPr id="162821"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charset="0"/>
              </a:defRPr>
            </a:lvl1pPr>
          </a:lstStyle>
          <a:p>
            <a:pPr>
              <a:defRPr/>
            </a:pPr>
            <a:fld id="{1AC41B43-5B05-4A61-8899-D30A2FD7A3B7}" type="slidenum">
              <a:rPr lang="en-US"/>
              <a:pPr>
                <a:defRPr/>
              </a:pPr>
              <a:t>‹#›</a:t>
            </a:fld>
            <a:endParaRPr lang="en-US"/>
          </a:p>
        </p:txBody>
      </p:sp>
    </p:spTree>
    <p:extLst>
      <p:ext uri="{BB962C8B-B14F-4D97-AF65-F5344CB8AC3E}">
        <p14:creationId xmlns:p14="http://schemas.microsoft.com/office/powerpoint/2010/main" val="3904281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defRPr>
            </a:lvl1pPr>
          </a:lstStyle>
          <a:p>
            <a:pPr>
              <a:defRPr/>
            </a:pPr>
            <a:endParaRPr lang="en-US"/>
          </a:p>
        </p:txBody>
      </p:sp>
      <p:sp>
        <p:nvSpPr>
          <p:cNvPr id="1945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defRPr>
            </a:lvl1pPr>
          </a:lstStyle>
          <a:p>
            <a:pPr>
              <a:defRPr/>
            </a:pPr>
            <a:endParaRPr lang="en-US"/>
          </a:p>
        </p:txBody>
      </p:sp>
      <p:sp>
        <p:nvSpPr>
          <p:cNvPr id="1946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charset="0"/>
              </a:defRPr>
            </a:lvl1pPr>
          </a:lstStyle>
          <a:p>
            <a:pPr>
              <a:defRPr/>
            </a:pPr>
            <a:fld id="{697CADB8-8002-4532-9DC9-6B4E8FB4EF39}" type="slidenum">
              <a:rPr lang="en-US"/>
              <a:pPr>
                <a:defRPr/>
              </a:pPr>
              <a:t>‹#›</a:t>
            </a:fld>
            <a:endParaRPr lang="en-US"/>
          </a:p>
        </p:txBody>
      </p:sp>
    </p:spTree>
    <p:extLst>
      <p:ext uri="{BB962C8B-B14F-4D97-AF65-F5344CB8AC3E}">
        <p14:creationId xmlns:p14="http://schemas.microsoft.com/office/powerpoint/2010/main" val="26455631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04B54FF4-B990-4363-B571-7E55DAA40F76}" type="slidenum">
              <a:rPr lang="en-US" smtClean="0">
                <a:latin typeface="Arial" pitchFamily="34" charset="0"/>
              </a:rPr>
              <a:pPr/>
              <a:t>1</a:t>
            </a:fld>
            <a:endParaRPr lang="en-US" smtClean="0">
              <a:latin typeface="Arial" pitchFamily="34" charset="0"/>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r>
              <a:rPr lang="en-US" altLang="zh-CN" smtClean="0">
                <a:latin typeface="Arial" pitchFamily="34" charset="0"/>
                <a:cs typeface="Arial" pitchFamily="34" charset="0"/>
              </a:rPr>
              <a:t>Dear Chairman, Ladies and Gentleman,</a:t>
            </a:r>
          </a:p>
          <a:p>
            <a:pPr eaLnBrk="1" hangingPunct="1"/>
            <a:endParaRPr lang="en-US" altLang="zh-CN" smtClean="0">
              <a:latin typeface="Arial" pitchFamily="34" charset="0"/>
              <a:cs typeface="Arial" pitchFamily="34" charset="0"/>
            </a:endParaRPr>
          </a:p>
          <a:p>
            <a:pPr eaLnBrk="1" hangingPunct="1"/>
            <a:r>
              <a:rPr lang="en-US" altLang="zh-CN" smtClean="0">
                <a:latin typeface="Arial" pitchFamily="34" charset="0"/>
                <a:cs typeface="Arial" pitchFamily="34" charset="0"/>
              </a:rPr>
              <a:t>I’d like to thank the Technical Committee on Health Care Facilities for the opportunity to speak in this seminar. </a:t>
            </a:r>
          </a:p>
          <a:p>
            <a:pPr eaLnBrk="1" hangingPunct="1"/>
            <a:endParaRPr lang="en-US" altLang="zh-CN" smtClean="0">
              <a:latin typeface="Arial" pitchFamily="34" charset="0"/>
              <a:cs typeface="Arial" pitchFamily="34" charset="0"/>
            </a:endParaRPr>
          </a:p>
          <a:p>
            <a:pPr eaLnBrk="1" hangingPunct="1"/>
            <a:r>
              <a:rPr lang="en-US" altLang="zh-CN" smtClean="0">
                <a:latin typeface="Arial" pitchFamily="34" charset="0"/>
                <a:cs typeface="Arial" pitchFamily="34" charset="0"/>
              </a:rPr>
              <a:t>Being in Hong Kong during the 2003 worldwide SARS epidemics and watching the development of the epidemic, we were naturally asking the question – what are the roles played by buildings in the epidemic?</a:t>
            </a:r>
          </a:p>
          <a:p>
            <a:pPr eaLnBrk="1" hangingPunct="1"/>
            <a:endParaRPr lang="en-US" altLang="zh-CN" smtClean="0">
              <a:latin typeface="Arial" pitchFamily="34" charset="0"/>
              <a:cs typeface="Arial" pitchFamily="34" charset="0"/>
            </a:endParaRPr>
          </a:p>
          <a:p>
            <a:pPr eaLnBrk="1" hangingPunct="1"/>
            <a:r>
              <a:rPr lang="en-US" altLang="zh-CN" smtClean="0">
                <a:latin typeface="Arial" pitchFamily="34" charset="0"/>
                <a:cs typeface="Arial" pitchFamily="34" charset="0"/>
              </a:rPr>
              <a:t>The question was not easy to answer as the evidences for transmission routes disappeared RAPIDLY. We collected and published very probable evidences of airborne transmission in two major outbreaks in Hong Kong. </a:t>
            </a:r>
          </a:p>
          <a:p>
            <a:pPr eaLnBrk="1" hangingPunct="1"/>
            <a:endParaRPr lang="en-US" altLang="zh-CN" smtClean="0">
              <a:latin typeface="Arial" pitchFamily="34" charset="0"/>
              <a:cs typeface="Arial" pitchFamily="34" charset="0"/>
            </a:endParaRPr>
          </a:p>
          <a:p>
            <a:pPr eaLnBrk="1" hangingPunct="1"/>
            <a:r>
              <a:rPr lang="en-US" altLang="zh-CN" smtClean="0">
                <a:latin typeface="Arial" pitchFamily="34" charset="0"/>
                <a:cs typeface="Arial" pitchFamily="34" charset="0"/>
              </a:rPr>
              <a:t>What is the implications to isolation room ventilation? Can we do better in the next influenza pandemic?       </a:t>
            </a:r>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smtClean="0"/>
              <a:t>of 36</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C60B27A-911E-4115-95F7-3CAB6A5ACC38}" type="slidenum">
              <a:rPr lang="en-US" altLang="zh-CN"/>
              <a:pPr>
                <a:defRPr/>
              </a:pPr>
              <a:t>‹#›</a:t>
            </a:fld>
            <a:r>
              <a:rPr lang="en-US" altLang="zh-CN"/>
              <a:t>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smtClean="0"/>
              <a:t>of 36</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4B5D056E-7683-40BB-8114-66D92BE9880B}" type="slidenum">
              <a:rPr lang="en-US" altLang="zh-CN"/>
              <a:pPr>
                <a:defRPr/>
              </a:pPr>
              <a:t>‹#›</a:t>
            </a:fld>
            <a:r>
              <a:rPr lang="en-US" altLang="zh-CN"/>
              <a:t>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smtClean="0"/>
              <a:t>of 36</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49F3C0E2-FE57-41B8-A903-AAAF240C1533}" type="slidenum">
              <a:rPr lang="en-US" altLang="zh-CN"/>
              <a:pPr>
                <a:defRPr/>
              </a:pPr>
              <a:t>‹#›</a:t>
            </a:fld>
            <a:r>
              <a:rPr lang="en-US" altLang="zh-CN"/>
              <a:t>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ltLang="zh-CN" smtClean="0"/>
              <a:t>of 36</a:t>
            </a:r>
            <a:endParaRPr lang="en-US" altLang="zh-CN"/>
          </a:p>
        </p:txBody>
      </p:sp>
      <p:sp>
        <p:nvSpPr>
          <p:cNvPr id="8" name="Rectangle 6"/>
          <p:cNvSpPr>
            <a:spLocks noGrp="1" noChangeArrowheads="1"/>
          </p:cNvSpPr>
          <p:nvPr>
            <p:ph type="sldNum" sz="quarter" idx="12"/>
          </p:nvPr>
        </p:nvSpPr>
        <p:spPr>
          <a:ln/>
        </p:spPr>
        <p:txBody>
          <a:bodyPr/>
          <a:lstStyle>
            <a:lvl1pPr>
              <a:defRPr/>
            </a:lvl1pPr>
          </a:lstStyle>
          <a:p>
            <a:pPr>
              <a:defRPr/>
            </a:pPr>
            <a:fld id="{98B168A5-F8B0-4230-9D95-3C8013E3EA1F}" type="slidenum">
              <a:rPr lang="en-US" altLang="zh-CN"/>
              <a:pPr>
                <a:defRPr/>
              </a:pPr>
              <a:t>‹#›</a:t>
            </a:fld>
            <a:r>
              <a:rPr lang="en-US" altLang="zh-CN"/>
              <a:t> `</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CN" smtClean="0"/>
              <a:t>of 36</a:t>
            </a: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70ECE7D0-8881-40BA-8E94-41FA4EA1A695}" type="slidenum">
              <a:rPr lang="en-US" altLang="zh-CN"/>
              <a:pPr>
                <a:defRPr/>
              </a:pPr>
              <a:t>‹#›</a:t>
            </a:fld>
            <a:r>
              <a:rPr lang="en-US" altLang="zh-CN"/>
              <a:t> `</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CN" smtClean="0"/>
              <a:t>of 36</a:t>
            </a: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A4A15ED2-D63B-4D58-A7B6-07FF543D8F63}" type="slidenum">
              <a:rPr lang="en-US" altLang="zh-CN"/>
              <a:pPr>
                <a:defRPr/>
              </a:pPr>
              <a:t>‹#›</a:t>
            </a:fld>
            <a:r>
              <a:rPr lang="en-US" altLang="zh-CN"/>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smtClean="0"/>
              <a:t>of 36</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0FCAF3C-4753-4C4A-912F-6300A2E3727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smtClean="0"/>
              <a:t>of 36</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A0CB55C1-3307-462E-93D7-80502C9F79C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smtClean="0"/>
              <a:t>of 36</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62897972-7465-4D07-9DDA-AF26FBF43BBC}"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smtClean="0"/>
              <a:t>of 36</a:t>
            </a: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F3BC37A9-FBC8-4DAD-A0DC-391F6B783A1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CN" smtClean="0"/>
              <a:t>of 36</a:t>
            </a: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E56D779A-D712-43C7-BCAE-1039E5B1AAF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smtClean="0"/>
              <a:t>of 36</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FF1B1CD2-43DA-49C0-9115-62249CFAC7E7}" type="slidenum">
              <a:rPr lang="en-US" altLang="zh-CN"/>
              <a:pPr>
                <a:defRPr/>
              </a:pPr>
              <a:t>‹#›</a:t>
            </a:fld>
            <a:r>
              <a:rPr lang="en-US" altLang="zh-CN"/>
              <a:t> `</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CN" smtClean="0"/>
              <a:t>of 36</a:t>
            </a: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634E5D5D-B04B-4B1B-91E2-91F6C808BD23}"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CN" smtClean="0"/>
              <a:t>of 36</a:t>
            </a: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37E7D37C-B517-488D-A284-4431582D5F3A}"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smtClean="0"/>
              <a:t>of 36</a:t>
            </a: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8D39705A-3317-4F1C-AD92-626910F7093A}"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smtClean="0"/>
              <a:t>of 36</a:t>
            </a: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3896E943-D1A4-44F5-89CB-3EDEC8A511E3}"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smtClean="0"/>
              <a:t>of 36</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97D7C2A7-682F-4DFA-9969-2DF024A4713F}"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smtClean="0"/>
              <a:t>of 36</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7744CA65-634F-4556-BF8D-B8976585FE0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smtClean="0"/>
              <a:t>of 36</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994B3066-0A1D-4361-B157-93CA5C25F84A}" type="slidenum">
              <a:rPr lang="en-US" altLang="zh-CN"/>
              <a:pPr>
                <a:defRPr/>
              </a:pPr>
              <a:t>‹#›</a:t>
            </a:fld>
            <a:r>
              <a:rPr lang="en-US" altLang="zh-CN"/>
              <a:t>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smtClean="0"/>
              <a:t>of 36</a:t>
            </a: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1CF76543-CBDC-48F0-856D-B75199E1B33B}" type="slidenum">
              <a:rPr lang="en-US" altLang="zh-CN"/>
              <a:pPr>
                <a:defRPr/>
              </a:pPr>
              <a:t>‹#›</a:t>
            </a:fld>
            <a:r>
              <a:rPr lang="en-US" altLang="zh-CN"/>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CN" smtClean="0"/>
              <a:t>of 36</a:t>
            </a: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596E1E2A-978C-4DFA-8374-2BB1AD64EA91}" type="slidenum">
              <a:rPr lang="en-US" altLang="zh-CN"/>
              <a:pPr>
                <a:defRPr/>
              </a:pPr>
              <a:t>‹#›</a:t>
            </a:fld>
            <a:r>
              <a:rPr lang="en-US" altLang="zh-CN"/>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CN" smtClean="0"/>
              <a:t>of 36</a:t>
            </a: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398A87C2-BD06-4945-9E92-2E1FDE44CE17}" type="slidenum">
              <a:rPr lang="en-US" altLang="zh-CN"/>
              <a:pPr>
                <a:defRPr/>
              </a:pPr>
              <a:t>‹#›</a:t>
            </a:fld>
            <a:r>
              <a:rPr lang="en-US" altLang="zh-CN"/>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CN" smtClean="0"/>
              <a:t>of 36</a:t>
            </a: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B98E1CD8-3969-40E1-8C90-577A15ADD61E}" type="slidenum">
              <a:rPr lang="en-US" altLang="zh-CN"/>
              <a:pPr>
                <a:defRPr/>
              </a:pPr>
              <a:t>‹#›</a:t>
            </a:fld>
            <a:r>
              <a:rPr lang="en-US" altLang="zh-CN"/>
              <a: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smtClean="0"/>
              <a:t>of 36</a:t>
            </a: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6224458B-8A3E-4C4C-B0AA-09AD466D87F3}" type="slidenum">
              <a:rPr lang="en-US" altLang="zh-CN"/>
              <a:pPr>
                <a:defRPr/>
              </a:pPr>
              <a:t>‹#›</a:t>
            </a:fld>
            <a:r>
              <a:rPr lang="en-US" altLang="zh-CN"/>
              <a:t>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smtClean="0"/>
              <a:t>of 36</a:t>
            </a: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A148D28F-DC2C-4E3F-B3CF-C9029BF316AB}" type="slidenum">
              <a:rPr lang="en-US" altLang="zh-CN"/>
              <a:pPr>
                <a:defRPr/>
              </a:pPr>
              <a:t>‹#›</a:t>
            </a:fld>
            <a:r>
              <a:rPr lang="en-US" altLang="zh-CN"/>
              <a:t>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2"/>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8018463" y="6381750"/>
            <a:ext cx="112553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latin typeface="Arial" charset="0"/>
                <a:ea typeface="SimSun" pitchFamily="2" charset="-122"/>
              </a:defRPr>
            </a:lvl1pPr>
          </a:lstStyle>
          <a:p>
            <a:pPr>
              <a:defRPr/>
            </a:pPr>
            <a:r>
              <a:rPr lang="en-US" altLang="zh-CN" smtClean="0"/>
              <a:t>of 36</a:t>
            </a:r>
            <a:endParaRPr lang="en-US" altLang="zh-CN"/>
          </a:p>
        </p:txBody>
      </p:sp>
      <p:sp>
        <p:nvSpPr>
          <p:cNvPr id="1030" name="Rectangle 6"/>
          <p:cNvSpPr>
            <a:spLocks noGrp="1" noChangeArrowheads="1"/>
          </p:cNvSpPr>
          <p:nvPr>
            <p:ph type="sldNum" sz="quarter" idx="4"/>
          </p:nvPr>
        </p:nvSpPr>
        <p:spPr bwMode="auto">
          <a:xfrm>
            <a:off x="6367463"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Arial" charset="0"/>
                <a:ea typeface="SimSun" pitchFamily="2" charset="-122"/>
              </a:defRPr>
            </a:lvl1pPr>
          </a:lstStyle>
          <a:p>
            <a:pPr>
              <a:defRPr/>
            </a:pPr>
            <a:fld id="{6275D19B-5D17-42D8-92CC-6A827069FE40}" type="slidenum">
              <a:rPr lang="en-US" altLang="zh-CN"/>
              <a:pPr>
                <a:defRPr/>
              </a:pPr>
              <a:t>‹#›</a:t>
            </a:fld>
            <a:r>
              <a:rPr lang="en-US" altLang="zh-CN"/>
              <a:t> `</a:t>
            </a:r>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 id="2147483651" r:id="rId13"/>
    <p:sldLayoutId id="2147483650" r:id="rId14"/>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SimSun" pitchFamily="2" charset="-122"/>
              </a:defRPr>
            </a:lvl1pPr>
          </a:lstStyle>
          <a:p>
            <a:pPr>
              <a:defRPr/>
            </a:pPr>
            <a:r>
              <a:rPr lang="en-US" altLang="zh-CN" smtClean="0"/>
              <a:t>of 36</a:t>
            </a:r>
            <a:endParaRPr lang="en-US" altLang="zh-CN"/>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65E34E6-8735-4321-BC25-1563D6478A2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2" r:id="rId3"/>
    <p:sldLayoutId id="2147483671" r:id="rId4"/>
    <p:sldLayoutId id="2147483670" r:id="rId5"/>
    <p:sldLayoutId id="2147483669" r:id="rId6"/>
    <p:sldLayoutId id="2147483668" r:id="rId7"/>
    <p:sldLayoutId id="2147483667" r:id="rId8"/>
    <p:sldLayoutId id="2147483666" r:id="rId9"/>
    <p:sldLayoutId id="2147483665" r:id="rId10"/>
    <p:sldLayoutId id="2147483664"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7.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economist.com/node/18233380" TargetMode="External"/><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3" Type="http://schemas.openxmlformats.org/officeDocument/2006/relationships/image" Target="../media/image20.jpeg"/><Relationship Id="rId18" Type="http://schemas.openxmlformats.org/officeDocument/2006/relationships/image" Target="../media/image25.jpeg"/><Relationship Id="rId26" Type="http://schemas.openxmlformats.org/officeDocument/2006/relationships/image" Target="../media/image33.jpeg"/><Relationship Id="rId3" Type="http://schemas.openxmlformats.org/officeDocument/2006/relationships/image" Target="../media/image10.jpeg"/><Relationship Id="rId21" Type="http://schemas.openxmlformats.org/officeDocument/2006/relationships/image" Target="../media/image28.jpeg"/><Relationship Id="rId34" Type="http://schemas.openxmlformats.org/officeDocument/2006/relationships/image" Target="../media/image40.jpe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jpeg"/><Relationship Id="rId33" Type="http://schemas.openxmlformats.org/officeDocument/2006/relationships/image" Target="../media/image39.jpeg"/><Relationship Id="rId2" Type="http://schemas.openxmlformats.org/officeDocument/2006/relationships/image" Target="../media/image9.jpeg"/><Relationship Id="rId16" Type="http://schemas.openxmlformats.org/officeDocument/2006/relationships/image" Target="../media/image23.jpeg"/><Relationship Id="rId20" Type="http://schemas.openxmlformats.org/officeDocument/2006/relationships/image" Target="../media/image27.jpeg"/><Relationship Id="rId29" Type="http://schemas.openxmlformats.org/officeDocument/2006/relationships/image" Target="../media/image36.jpeg"/><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18.jpeg"/><Relationship Id="rId24" Type="http://schemas.openxmlformats.org/officeDocument/2006/relationships/image" Target="../media/image31.jpeg"/><Relationship Id="rId32" Type="http://schemas.openxmlformats.org/officeDocument/2006/relationships/image" Target="../media/image3.png"/><Relationship Id="rId5" Type="http://schemas.openxmlformats.org/officeDocument/2006/relationships/image" Target="../media/image12.jpeg"/><Relationship Id="rId15" Type="http://schemas.openxmlformats.org/officeDocument/2006/relationships/image" Target="../media/image22.jpeg"/><Relationship Id="rId23" Type="http://schemas.openxmlformats.org/officeDocument/2006/relationships/image" Target="../media/image30.jpeg"/><Relationship Id="rId28" Type="http://schemas.openxmlformats.org/officeDocument/2006/relationships/image" Target="../media/image35.jpeg"/><Relationship Id="rId10" Type="http://schemas.openxmlformats.org/officeDocument/2006/relationships/image" Target="../media/image17.jpeg"/><Relationship Id="rId19" Type="http://schemas.openxmlformats.org/officeDocument/2006/relationships/image" Target="../media/image26.jpeg"/><Relationship Id="rId31" Type="http://schemas.openxmlformats.org/officeDocument/2006/relationships/image" Target="../media/image38.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9.jpeg"/><Relationship Id="rId27" Type="http://schemas.openxmlformats.org/officeDocument/2006/relationships/image" Target="../media/image34.jpeg"/><Relationship Id="rId30" Type="http://schemas.openxmlformats.org/officeDocument/2006/relationships/image" Target="../media/image37.jpeg"/><Relationship Id="rId35" Type="http://schemas.openxmlformats.org/officeDocument/2006/relationships/image" Target="../media/image41.jpeg"/><Relationship Id="rId8"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8.jpeg"/><Relationship Id="rId4" Type="http://schemas.openxmlformats.org/officeDocument/2006/relationships/image" Target="../media/image4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8" descr="1400px-Pauliyas_Hongkong"/>
          <p:cNvPicPr>
            <a:picLocks noChangeAspect="1" noChangeArrowheads="1"/>
          </p:cNvPicPr>
          <p:nvPr/>
        </p:nvPicPr>
        <p:blipFill>
          <a:blip r:embed="rId3" cstate="print">
            <a:lum bright="32000"/>
          </a:blip>
          <a:srcRect/>
          <a:stretch>
            <a:fillRect/>
          </a:stretch>
        </p:blipFill>
        <p:spPr bwMode="auto">
          <a:xfrm>
            <a:off x="0" y="0"/>
            <a:ext cx="9144000" cy="1828800"/>
          </a:xfrm>
          <a:prstGeom prst="rect">
            <a:avLst/>
          </a:prstGeom>
          <a:noFill/>
          <a:ln w="9525">
            <a:noFill/>
            <a:miter lim="800000"/>
            <a:headEnd/>
            <a:tailEnd/>
          </a:ln>
        </p:spPr>
      </p:pic>
      <p:sp>
        <p:nvSpPr>
          <p:cNvPr id="31747" name="Rectangle 3"/>
          <p:cNvSpPr>
            <a:spLocks noGrp="1" noChangeArrowheads="1"/>
          </p:cNvSpPr>
          <p:nvPr>
            <p:ph type="subTitle" idx="1"/>
          </p:nvPr>
        </p:nvSpPr>
        <p:spPr>
          <a:xfrm>
            <a:off x="1714453" y="4548726"/>
            <a:ext cx="7128792" cy="1584176"/>
          </a:xfrm>
        </p:spPr>
        <p:txBody>
          <a:bodyPr/>
          <a:lstStyle/>
          <a:p>
            <a:pPr marL="609600" indent="-609600" eaLnBrk="1" hangingPunct="1">
              <a:lnSpc>
                <a:spcPct val="80000"/>
              </a:lnSpc>
            </a:pPr>
            <a:r>
              <a:rPr lang="en-US" altLang="zh-CN" sz="2400" dirty="0" smtClean="0">
                <a:solidFill>
                  <a:srgbClr val="000000"/>
                </a:solidFill>
                <a:latin typeface="Times New Roman" pitchFamily="18" charset="0"/>
                <a:ea typeface="SimSun" pitchFamily="2" charset="-122"/>
              </a:rPr>
              <a:t>Professor </a:t>
            </a:r>
            <a:r>
              <a:rPr lang="en-US" altLang="zh-CN" sz="2400" dirty="0" err="1" smtClean="0">
                <a:solidFill>
                  <a:srgbClr val="000000"/>
                </a:solidFill>
                <a:latin typeface="Times New Roman" pitchFamily="18" charset="0"/>
                <a:ea typeface="SimSun" pitchFamily="2" charset="-122"/>
              </a:rPr>
              <a:t>Yuguo</a:t>
            </a:r>
            <a:r>
              <a:rPr lang="en-US" altLang="zh-CN" sz="2400" dirty="0" smtClean="0">
                <a:solidFill>
                  <a:srgbClr val="000000"/>
                </a:solidFill>
                <a:latin typeface="Times New Roman" pitchFamily="18" charset="0"/>
                <a:ea typeface="SimSun" pitchFamily="2" charset="-122"/>
              </a:rPr>
              <a:t> Li</a:t>
            </a:r>
            <a:r>
              <a:rPr lang="zh-CN" altLang="en-US" sz="2400" dirty="0" smtClean="0">
                <a:solidFill>
                  <a:srgbClr val="000000"/>
                </a:solidFill>
                <a:latin typeface="Times New Roman" pitchFamily="18" charset="0"/>
                <a:ea typeface="SimSun" pitchFamily="2" charset="-122"/>
              </a:rPr>
              <a:t> </a:t>
            </a:r>
            <a:endParaRPr lang="en-US" altLang="zh-CN" sz="2400" dirty="0" smtClean="0">
              <a:solidFill>
                <a:srgbClr val="000000"/>
              </a:solidFill>
              <a:latin typeface="Times New Roman" pitchFamily="18" charset="0"/>
              <a:ea typeface="SimSun" pitchFamily="2" charset="-122"/>
            </a:endParaRPr>
          </a:p>
          <a:p>
            <a:pPr marL="609600" indent="-609600" eaLnBrk="1" hangingPunct="1">
              <a:lnSpc>
                <a:spcPct val="80000"/>
              </a:lnSpc>
            </a:pPr>
            <a:r>
              <a:rPr lang="en-US" altLang="zh-CN" sz="2400" dirty="0" smtClean="0">
                <a:solidFill>
                  <a:srgbClr val="000000"/>
                </a:solidFill>
                <a:latin typeface="Times New Roman" pitchFamily="18" charset="0"/>
                <a:ea typeface="SimSun" pitchFamily="2" charset="-122"/>
              </a:rPr>
              <a:t>Department of Mechanical Engineering</a:t>
            </a:r>
          </a:p>
          <a:p>
            <a:pPr marL="609600" indent="-609600" eaLnBrk="1" hangingPunct="1">
              <a:lnSpc>
                <a:spcPct val="80000"/>
              </a:lnSpc>
            </a:pPr>
            <a:r>
              <a:rPr lang="en-US" altLang="zh-CN" sz="2400" dirty="0" smtClean="0">
                <a:solidFill>
                  <a:srgbClr val="000000"/>
                </a:solidFill>
                <a:latin typeface="Times New Roman" pitchFamily="18" charset="0"/>
                <a:ea typeface="SimSun" pitchFamily="2" charset="-122"/>
              </a:rPr>
              <a:t>The University of Hong Kong</a:t>
            </a:r>
          </a:p>
          <a:p>
            <a:pPr marL="609600" indent="-609600" eaLnBrk="1" hangingPunct="1">
              <a:lnSpc>
                <a:spcPct val="80000"/>
              </a:lnSpc>
            </a:pPr>
            <a:endParaRPr lang="en-US" altLang="zh-CN" sz="2400" b="1" dirty="0" smtClean="0">
              <a:solidFill>
                <a:srgbClr val="000000"/>
              </a:solidFill>
              <a:latin typeface="Times New Roman" pitchFamily="18" charset="0"/>
              <a:ea typeface="SimSun" pitchFamily="2" charset="-122"/>
            </a:endParaRPr>
          </a:p>
          <a:p>
            <a:pPr marL="609600" indent="-609600" eaLnBrk="1" hangingPunct="1">
              <a:lnSpc>
                <a:spcPct val="80000"/>
              </a:lnSpc>
            </a:pPr>
            <a:endParaRPr lang="en-US" altLang="zh-CN" sz="2400" b="1" dirty="0" smtClean="0">
              <a:solidFill>
                <a:srgbClr val="000000"/>
              </a:solidFill>
              <a:latin typeface="Times New Roman" pitchFamily="18" charset="0"/>
              <a:ea typeface="SimSun" pitchFamily="2" charset="-122"/>
            </a:endParaRPr>
          </a:p>
          <a:p>
            <a:pPr marL="609600" indent="-609600" eaLnBrk="1" hangingPunct="1">
              <a:lnSpc>
                <a:spcPct val="80000"/>
              </a:lnSpc>
            </a:pPr>
            <a:endParaRPr lang="en-US" altLang="zh-CN" sz="2400" dirty="0" smtClean="0">
              <a:solidFill>
                <a:srgbClr val="000000"/>
              </a:solidFill>
              <a:latin typeface="Times New Roman" pitchFamily="18" charset="0"/>
              <a:ea typeface="SimSun" pitchFamily="2" charset="-122"/>
            </a:endParaRPr>
          </a:p>
          <a:p>
            <a:pPr marL="609600" indent="-609600" eaLnBrk="1" hangingPunct="1">
              <a:lnSpc>
                <a:spcPct val="80000"/>
              </a:lnSpc>
            </a:pPr>
            <a:endParaRPr lang="zh-CN" altLang="en-US" sz="2400" dirty="0" smtClean="0">
              <a:solidFill>
                <a:srgbClr val="000000"/>
              </a:solidFill>
              <a:latin typeface="Times New Roman" pitchFamily="18" charset="0"/>
              <a:ea typeface="SimSun" pitchFamily="2" charset="-122"/>
            </a:endParaRPr>
          </a:p>
          <a:p>
            <a:pPr marL="609600" indent="-609600" algn="l" eaLnBrk="1" hangingPunct="1">
              <a:lnSpc>
                <a:spcPct val="80000"/>
              </a:lnSpc>
            </a:pPr>
            <a:endParaRPr lang="en-GB" altLang="zh-CN" sz="1800" dirty="0" smtClean="0">
              <a:latin typeface="Times New Roman" pitchFamily="18" charset="0"/>
              <a:ea typeface="Arial Unicode MS" pitchFamily="34" charset="-128"/>
              <a:cs typeface="Arial Unicode MS" pitchFamily="34" charset="-128"/>
            </a:endParaRPr>
          </a:p>
          <a:p>
            <a:pPr marL="609600" indent="-609600" eaLnBrk="1" hangingPunct="1">
              <a:lnSpc>
                <a:spcPct val="80000"/>
              </a:lnSpc>
            </a:pPr>
            <a:endParaRPr lang="zh-TW" altLang="en-US" sz="2400" dirty="0" smtClean="0">
              <a:latin typeface="Times New Roman" pitchFamily="18" charset="0"/>
              <a:ea typeface="PMingLiU" pitchFamily="18" charset="-120"/>
            </a:endParaRPr>
          </a:p>
        </p:txBody>
      </p:sp>
      <p:pic>
        <p:nvPicPr>
          <p:cNvPr id="31748" name="Picture 6" descr="hkucrest"/>
          <p:cNvPicPr>
            <a:picLocks noChangeAspect="1" noChangeArrowheads="1"/>
          </p:cNvPicPr>
          <p:nvPr/>
        </p:nvPicPr>
        <p:blipFill>
          <a:blip r:embed="rId4" cstate="print"/>
          <a:srcRect/>
          <a:stretch>
            <a:fillRect/>
          </a:stretch>
        </p:blipFill>
        <p:spPr bwMode="auto">
          <a:xfrm>
            <a:off x="626686" y="5340814"/>
            <a:ext cx="1064994" cy="1123573"/>
          </a:xfrm>
          <a:prstGeom prst="rect">
            <a:avLst/>
          </a:prstGeom>
          <a:noFill/>
          <a:ln w="9525">
            <a:noFill/>
            <a:miter lim="800000"/>
            <a:headEnd/>
            <a:tailEnd/>
          </a:ln>
        </p:spPr>
      </p:pic>
      <p:sp>
        <p:nvSpPr>
          <p:cNvPr id="31749" name="Text Box 13"/>
          <p:cNvSpPr txBox="1">
            <a:spLocks noChangeArrowheads="1"/>
          </p:cNvSpPr>
          <p:nvPr/>
        </p:nvSpPr>
        <p:spPr bwMode="auto">
          <a:xfrm>
            <a:off x="0" y="0"/>
            <a:ext cx="8601522" cy="646331"/>
          </a:xfrm>
          <a:prstGeom prst="rect">
            <a:avLst/>
          </a:prstGeom>
          <a:noFill/>
          <a:ln w="9525">
            <a:noFill/>
            <a:miter lim="800000"/>
            <a:headEnd/>
            <a:tailEnd/>
          </a:ln>
        </p:spPr>
        <p:txBody>
          <a:bodyPr wrap="none">
            <a:spAutoFit/>
          </a:bodyPr>
          <a:lstStyle/>
          <a:p>
            <a:r>
              <a:rPr lang="en-US" b="1" dirty="0"/>
              <a:t>Workshop on Building Collaborations in Clouds, HPC, and Application </a:t>
            </a:r>
            <a:r>
              <a:rPr lang="en-US" b="1" dirty="0" smtClean="0"/>
              <a:t>Areas</a:t>
            </a:r>
          </a:p>
          <a:p>
            <a:r>
              <a:rPr lang="en-US" b="1" dirty="0" smtClean="0"/>
              <a:t>July 2012, Hong Kong</a:t>
            </a:r>
            <a:endParaRPr lang="en-US" b="1" dirty="0"/>
          </a:p>
        </p:txBody>
      </p:sp>
      <p:sp>
        <p:nvSpPr>
          <p:cNvPr id="7" name="Title 6"/>
          <p:cNvSpPr>
            <a:spLocks noGrp="1"/>
          </p:cNvSpPr>
          <p:nvPr>
            <p:ph type="ctrTitle"/>
          </p:nvPr>
        </p:nvSpPr>
        <p:spPr>
          <a:xfrm>
            <a:off x="626686" y="2420888"/>
            <a:ext cx="7772400" cy="1830065"/>
          </a:xfrm>
        </p:spPr>
        <p:txBody>
          <a:bodyPr/>
          <a:lstStyle/>
          <a:p>
            <a:r>
              <a:rPr lang="en-US" altLang="zh-CN" sz="3600" b="1" dirty="0">
                <a:solidFill>
                  <a:srgbClr val="008000"/>
                </a:solidFill>
              </a:rPr>
              <a:t>Research </a:t>
            </a:r>
            <a:r>
              <a:rPr lang="en-US" altLang="zh-CN" sz="3600" b="1" dirty="0" smtClean="0">
                <a:solidFill>
                  <a:srgbClr val="008000"/>
                </a:solidFill>
              </a:rPr>
              <a:t>Collaboration </a:t>
            </a:r>
            <a:r>
              <a:rPr lang="en-US" altLang="zh-CN" sz="3600" b="1" dirty="0">
                <a:solidFill>
                  <a:srgbClr val="008000"/>
                </a:solidFill>
              </a:rPr>
              <a:t>in </a:t>
            </a:r>
            <a:r>
              <a:rPr lang="en-US" altLang="zh-CN" sz="3600" b="1" dirty="0" smtClean="0">
                <a:solidFill>
                  <a:srgbClr val="008000"/>
                </a:solidFill>
              </a:rPr>
              <a:t>Southern China: </a:t>
            </a:r>
            <a:r>
              <a:rPr lang="en-US" altLang="zh-CN" sz="3600" b="1" dirty="0">
                <a:solidFill>
                  <a:srgbClr val="008000"/>
                </a:solidFill>
              </a:rPr>
              <a:t>an Opportunity and Challenge</a:t>
            </a:r>
            <a:r>
              <a:rPr lang="en-US" altLang="zh-CN" sz="3600" b="1" dirty="0" smtClean="0"/>
              <a:t/>
            </a:r>
            <a:br>
              <a:rPr lang="en-US" altLang="zh-CN" sz="3600" b="1" dirty="0" smtClean="0"/>
            </a:br>
            <a:endParaRPr lang="en-US" sz="3600" b="1" dirty="0"/>
          </a:p>
        </p:txBody>
      </p:sp>
      <p:pic>
        <p:nvPicPr>
          <p:cNvPr id="8" name="Picture Placeholder 3"/>
          <p:cNvPicPr>
            <a:picLocks noChangeAspect="1" noChangeArrowheads="1"/>
          </p:cNvPicPr>
          <p:nvPr/>
        </p:nvPicPr>
        <p:blipFill>
          <a:blip r:embed="rId5">
            <a:extLst>
              <a:ext uri="{28A0092B-C50C-407E-A947-70E740481C1C}">
                <a14:useLocalDpi xmlns:a14="http://schemas.microsoft.com/office/drawing/2010/main" val="0"/>
              </a:ext>
            </a:extLst>
          </a:blip>
          <a:srcRect l="4099" r="4099"/>
          <a:stretch>
            <a:fillRect/>
          </a:stretch>
        </p:blipFill>
        <p:spPr bwMode="auto">
          <a:xfrm>
            <a:off x="645838" y="3882008"/>
            <a:ext cx="1045842" cy="1079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188720"/>
            <a:ext cx="7316359"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82880"/>
            <a:ext cx="8229600" cy="1097280"/>
          </a:xfrm>
        </p:spPr>
        <p:txBody>
          <a:bodyPr>
            <a:normAutofit/>
          </a:bodyPr>
          <a:lstStyle/>
          <a:p>
            <a:pPr algn="l"/>
            <a:r>
              <a:rPr lang="en-US" sz="3200" b="1" dirty="0" smtClean="0">
                <a:solidFill>
                  <a:srgbClr val="00B050"/>
                </a:solidFill>
              </a:rPr>
              <a:t>High-Performance Computing &amp;</a:t>
            </a:r>
            <a:br>
              <a:rPr lang="en-US" sz="3200" b="1" dirty="0" smtClean="0">
                <a:solidFill>
                  <a:srgbClr val="00B050"/>
                </a:solidFill>
              </a:rPr>
            </a:br>
            <a:r>
              <a:rPr lang="en-US" sz="3200" b="1" dirty="0" smtClean="0">
                <a:solidFill>
                  <a:srgbClr val="00B050"/>
                </a:solidFill>
              </a:rPr>
              <a:t>Air Turbulence/Pollution Studies</a:t>
            </a:r>
            <a:endParaRPr lang="en-US" sz="3200" b="1" dirty="0">
              <a:solidFill>
                <a:srgbClr val="00B050"/>
              </a:solidFill>
            </a:endParaRPr>
          </a:p>
        </p:txBody>
      </p:sp>
      <p:pic>
        <p:nvPicPr>
          <p:cNvPr id="4" name="Picture Placeholder 3"/>
          <p:cNvPicPr>
            <a:picLocks noChangeAspect="1" noChangeArrowheads="1"/>
          </p:cNvPicPr>
          <p:nvPr/>
        </p:nvPicPr>
        <p:blipFill>
          <a:blip r:embed="rId3" cstate="print">
            <a:extLst>
              <a:ext uri="{28A0092B-C50C-407E-A947-70E740481C1C}">
                <a14:useLocalDpi xmlns:a14="http://schemas.microsoft.com/office/drawing/2010/main" val="0"/>
              </a:ext>
            </a:extLst>
          </a:blip>
          <a:srcRect l="4099" r="4099"/>
          <a:stretch>
            <a:fillRect/>
          </a:stretch>
        </p:blipFill>
        <p:spPr bwMode="auto">
          <a:xfrm>
            <a:off x="8199061" y="185387"/>
            <a:ext cx="7381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49690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Yuguo\Downloads\SIRI_973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9946"/>
            <a:ext cx="655272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79512" y="439039"/>
            <a:ext cx="9082844" cy="1097280"/>
          </a:xfrm>
          <a:prstGeom prst="rect">
            <a:avLst/>
          </a:prstGeom>
        </p:spPr>
        <p:txBody>
          <a:bodyPr>
            <a:normAutofit fontScale="975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3200" b="1" dirty="0" smtClean="0">
                <a:solidFill>
                  <a:srgbClr val="00B050"/>
                </a:solidFill>
              </a:rPr>
              <a:t>Example 2:                                 (Prof </a:t>
            </a:r>
            <a:r>
              <a:rPr lang="en-US" sz="3200" b="1" dirty="0" err="1" smtClean="0">
                <a:solidFill>
                  <a:srgbClr val="00B050"/>
                </a:solidFill>
              </a:rPr>
              <a:t>Lixi</a:t>
            </a:r>
            <a:r>
              <a:rPr lang="en-US" sz="3200" b="1" dirty="0" smtClean="0">
                <a:solidFill>
                  <a:srgbClr val="00B050"/>
                </a:solidFill>
              </a:rPr>
              <a:t> Huang)</a:t>
            </a:r>
            <a:endParaRPr lang="en-US" sz="3200" b="1" dirty="0">
              <a:solidFill>
                <a:srgbClr val="00B050"/>
              </a:solidFill>
            </a:endParaRPr>
          </a:p>
        </p:txBody>
      </p:sp>
      <p:pic>
        <p:nvPicPr>
          <p:cNvPr id="4" name="Picture 16" descr="http://www3.hku.hk/mech/images/people/small/lxhua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1268760"/>
            <a:ext cx="1251445" cy="145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32321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9512" y="439039"/>
            <a:ext cx="9082844" cy="1097280"/>
          </a:xfrm>
          <a:prstGeom prst="rect">
            <a:avLst/>
          </a:prstGeom>
        </p:spPr>
        <p:txBody>
          <a:bodyPr>
            <a:normAutofit fontScale="82500" lnSpcReduction="1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lnSpc>
                <a:spcPct val="120000"/>
              </a:lnSpc>
            </a:pPr>
            <a:r>
              <a:rPr lang="en-US" sz="3200" b="1" dirty="0" smtClean="0">
                <a:solidFill>
                  <a:srgbClr val="00B050"/>
                </a:solidFill>
              </a:rPr>
              <a:t>Example 3: Prof LQ Wang and Prof </a:t>
            </a:r>
            <a:r>
              <a:rPr lang="en-US" sz="3200" b="1" dirty="0" err="1" smtClean="0">
                <a:solidFill>
                  <a:srgbClr val="00B050"/>
                </a:solidFill>
              </a:rPr>
              <a:t>Lixi</a:t>
            </a:r>
            <a:r>
              <a:rPr lang="en-US" sz="3200" b="1" dirty="0" smtClean="0">
                <a:solidFill>
                  <a:srgbClr val="00B050"/>
                </a:solidFill>
              </a:rPr>
              <a:t> Huang</a:t>
            </a:r>
          </a:p>
          <a:p>
            <a:pPr algn="l">
              <a:lnSpc>
                <a:spcPct val="120000"/>
              </a:lnSpc>
            </a:pPr>
            <a:r>
              <a:rPr lang="en-US" sz="3200" b="1" dirty="0" smtClean="0">
                <a:solidFill>
                  <a:srgbClr val="00B050"/>
                </a:solidFill>
              </a:rPr>
              <a:t>Zhejiang Institute of Research and Innovation (ZIRI)</a:t>
            </a:r>
          </a:p>
          <a:p>
            <a:pPr algn="l"/>
            <a:endParaRPr lang="en-US" sz="3200" b="1" dirty="0"/>
          </a:p>
        </p:txBody>
      </p:sp>
      <p:sp>
        <p:nvSpPr>
          <p:cNvPr id="4" name="Content Placeholder 2"/>
          <p:cNvSpPr txBox="1">
            <a:spLocks/>
          </p:cNvSpPr>
          <p:nvPr/>
        </p:nvSpPr>
        <p:spPr>
          <a:xfrm>
            <a:off x="179512" y="1772816"/>
            <a:ext cx="8229600" cy="331236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smtClean="0">
                <a:solidFill>
                  <a:srgbClr val="0000FF"/>
                </a:solidFill>
              </a:rPr>
              <a:t>HKU ME Noise and Aerodynamics Lab</a:t>
            </a:r>
          </a:p>
          <a:p>
            <a:r>
              <a:rPr lang="en-US" dirty="0" smtClean="0">
                <a:solidFill>
                  <a:srgbClr val="0000FF"/>
                </a:solidFill>
              </a:rPr>
              <a:t>HKU ME </a:t>
            </a:r>
            <a:r>
              <a:rPr lang="en-US" dirty="0" err="1" smtClean="0">
                <a:solidFill>
                  <a:srgbClr val="0000FF"/>
                </a:solidFill>
              </a:rPr>
              <a:t>Nanofluid</a:t>
            </a:r>
            <a:r>
              <a:rPr lang="en-US" dirty="0" smtClean="0">
                <a:solidFill>
                  <a:srgbClr val="0000FF"/>
                </a:solidFill>
              </a:rPr>
              <a:t> and heat transfer Lab</a:t>
            </a:r>
          </a:p>
          <a:p>
            <a:r>
              <a:rPr lang="en-US" dirty="0" smtClean="0"/>
              <a:t>Zhejiang and local Governments provide RMB 30 million for 5 years for each lab.</a:t>
            </a:r>
          </a:p>
          <a:p>
            <a:r>
              <a:rPr lang="en-US" dirty="0" smtClean="0">
                <a:solidFill>
                  <a:srgbClr val="0000FF"/>
                </a:solidFill>
              </a:rPr>
              <a:t>The focus will be on the research and development, not on fundamental research.</a:t>
            </a:r>
            <a:endParaRPr lang="en-US" dirty="0"/>
          </a:p>
        </p:txBody>
      </p:sp>
      <p:pic>
        <p:nvPicPr>
          <p:cNvPr id="5" name="Picture 16" descr="http://www3.hku.hk/mech/images/people/small/lxhua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5956" y="5445224"/>
            <a:ext cx="966368" cy="112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4" descr="http://www3.hku.hk/mech/images/people/small/lqwa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2890" y="5445224"/>
            <a:ext cx="966366" cy="112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Placeholder 3"/>
          <p:cNvPicPr>
            <a:picLocks noChangeAspect="1" noChangeArrowheads="1"/>
          </p:cNvPicPr>
          <p:nvPr/>
        </p:nvPicPr>
        <p:blipFill>
          <a:blip r:embed="rId4" cstate="print">
            <a:extLst>
              <a:ext uri="{28A0092B-C50C-407E-A947-70E740481C1C}">
                <a14:useLocalDpi xmlns:a14="http://schemas.microsoft.com/office/drawing/2010/main" val="0"/>
              </a:ext>
            </a:extLst>
          </a:blip>
          <a:srcRect l="4099" r="4099"/>
          <a:stretch>
            <a:fillRect/>
          </a:stretch>
        </p:blipFill>
        <p:spPr bwMode="auto">
          <a:xfrm>
            <a:off x="8281988" y="58039"/>
            <a:ext cx="7381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8930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Placeholder 3"/>
          <p:cNvPicPr>
            <a:picLocks noChangeAspect="1" noChangeArrowheads="1"/>
          </p:cNvPicPr>
          <p:nvPr/>
        </p:nvPicPr>
        <p:blipFill>
          <a:blip r:embed="rId2" cstate="print">
            <a:extLst>
              <a:ext uri="{28A0092B-C50C-407E-A947-70E740481C1C}">
                <a14:useLocalDpi xmlns:a14="http://schemas.microsoft.com/office/drawing/2010/main" val="0"/>
              </a:ext>
            </a:extLst>
          </a:blip>
          <a:srcRect l="4099" r="4099"/>
          <a:stretch>
            <a:fillRect/>
          </a:stretch>
        </p:blipFill>
        <p:spPr bwMode="auto">
          <a:xfrm>
            <a:off x="7543800" y="139700"/>
            <a:ext cx="7381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Content Placeholder 2"/>
          <p:cNvSpPr txBox="1">
            <a:spLocks/>
          </p:cNvSpPr>
          <p:nvPr/>
        </p:nvSpPr>
        <p:spPr bwMode="auto">
          <a:xfrm>
            <a:off x="240341" y="1124744"/>
            <a:ext cx="8287965" cy="500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Font typeface="Arial" charset="0"/>
              <a:buAutoNum type="arabicPeriod"/>
            </a:pPr>
            <a:r>
              <a:rPr lang="en-US" sz="2400" dirty="0">
                <a:latin typeface="+mn-ea"/>
              </a:rPr>
              <a:t>Critical </a:t>
            </a:r>
            <a:r>
              <a:rPr lang="en-US" sz="2400" dirty="0" smtClean="0">
                <a:latin typeface="+mn-ea"/>
              </a:rPr>
              <a:t>challenges </a:t>
            </a:r>
            <a:r>
              <a:rPr lang="en-US" sz="2400" dirty="0">
                <a:latin typeface="+mn-ea"/>
              </a:rPr>
              <a:t>including energy, environment, resources, rapid urbanization and rapid knowledge expansion </a:t>
            </a:r>
          </a:p>
          <a:p>
            <a:pPr>
              <a:spcBef>
                <a:spcPct val="20000"/>
              </a:spcBef>
              <a:buFont typeface="Arial" charset="0"/>
              <a:buAutoNum type="arabicPeriod"/>
            </a:pPr>
            <a:r>
              <a:rPr lang="en-US" sz="2400" dirty="0" smtClean="0">
                <a:solidFill>
                  <a:srgbClr val="0000FF"/>
                </a:solidFill>
                <a:latin typeface="+mn-ea"/>
              </a:rPr>
              <a:t>Urgent need for </a:t>
            </a:r>
            <a:r>
              <a:rPr lang="en-US" sz="2400" dirty="0">
                <a:solidFill>
                  <a:srgbClr val="0000FF"/>
                </a:solidFill>
                <a:latin typeface="+mn-ea"/>
              </a:rPr>
              <a:t>mechanical </a:t>
            </a:r>
            <a:r>
              <a:rPr lang="en-US" sz="2400" dirty="0" smtClean="0">
                <a:solidFill>
                  <a:srgbClr val="0000FF"/>
                </a:solidFill>
                <a:latin typeface="+mn-ea"/>
              </a:rPr>
              <a:t>engineers worldwide  to develop </a:t>
            </a:r>
            <a:r>
              <a:rPr lang="en-US" sz="2400" dirty="0">
                <a:solidFill>
                  <a:srgbClr val="0000FF"/>
                </a:solidFill>
                <a:latin typeface="+mn-ea"/>
              </a:rPr>
              <a:t>innovative and break-through engineering solutions for a sustainable, cleaner, safer and healthier world </a:t>
            </a:r>
            <a:endParaRPr lang="en-US" sz="2400" dirty="0">
              <a:latin typeface="+mn-ea"/>
            </a:endParaRPr>
          </a:p>
          <a:p>
            <a:pPr>
              <a:spcBef>
                <a:spcPct val="20000"/>
              </a:spcBef>
              <a:buFont typeface="Arial" charset="0"/>
              <a:buAutoNum type="arabicPeriod"/>
            </a:pPr>
            <a:r>
              <a:rPr lang="en-US" sz="2400" dirty="0" smtClean="0">
                <a:latin typeface="+mn-ea"/>
              </a:rPr>
              <a:t>These new critical challenges are particularly essential to China.</a:t>
            </a:r>
            <a:endParaRPr lang="en-US" sz="2400" dirty="0">
              <a:latin typeface="+mn-ea"/>
            </a:endParaRPr>
          </a:p>
          <a:p>
            <a:pPr>
              <a:spcBef>
                <a:spcPct val="20000"/>
              </a:spcBef>
              <a:buFont typeface="Arial" charset="0"/>
              <a:buAutoNum type="arabicPeriod"/>
            </a:pPr>
            <a:r>
              <a:rPr lang="en-US" sz="2400" dirty="0">
                <a:solidFill>
                  <a:srgbClr val="0000FF"/>
                </a:solidFill>
                <a:latin typeface="+mn-ea"/>
              </a:rPr>
              <a:t>China </a:t>
            </a:r>
            <a:r>
              <a:rPr lang="en-US" sz="2400" dirty="0" smtClean="0">
                <a:solidFill>
                  <a:srgbClr val="0000FF"/>
                </a:solidFill>
                <a:latin typeface="+mn-ea"/>
              </a:rPr>
              <a:t>manufacturing products </a:t>
            </a:r>
            <a:r>
              <a:rPr lang="zh-CN" altLang="en-US" sz="2400" dirty="0">
                <a:solidFill>
                  <a:srgbClr val="0000FF"/>
                </a:solidFill>
                <a:latin typeface="+mn-ea"/>
              </a:rPr>
              <a:t>（机械工业产业总值）</a:t>
            </a:r>
            <a:r>
              <a:rPr lang="en-US" sz="2400" dirty="0">
                <a:solidFill>
                  <a:srgbClr val="0000FF"/>
                </a:solidFill>
                <a:latin typeface="+mn-ea"/>
              </a:rPr>
              <a:t> at US$2 trillion in 2010, </a:t>
            </a:r>
            <a:r>
              <a:rPr lang="en-US" sz="2400" dirty="0" smtClean="0">
                <a:solidFill>
                  <a:srgbClr val="0000FF"/>
                </a:solidFill>
                <a:latin typeface="+mn-ea"/>
              </a:rPr>
              <a:t>become </a:t>
            </a:r>
            <a:r>
              <a:rPr lang="en-US" sz="2400" dirty="0">
                <a:solidFill>
                  <a:srgbClr val="0000FF"/>
                </a:solidFill>
                <a:latin typeface="+mn-ea"/>
              </a:rPr>
              <a:t>No </a:t>
            </a:r>
            <a:r>
              <a:rPr lang="en-US" sz="2400" dirty="0" smtClean="0">
                <a:solidFill>
                  <a:srgbClr val="0000FF"/>
                </a:solidFill>
                <a:latin typeface="+mn-ea"/>
              </a:rPr>
              <a:t>1 in </a:t>
            </a:r>
            <a:r>
              <a:rPr lang="en-US" sz="2400" dirty="0">
                <a:solidFill>
                  <a:srgbClr val="0000FF"/>
                </a:solidFill>
                <a:latin typeface="+mn-ea"/>
              </a:rPr>
              <a:t>the world </a:t>
            </a:r>
            <a:r>
              <a:rPr lang="en-US" sz="2400" dirty="0" smtClean="0">
                <a:solidFill>
                  <a:srgbClr val="0000FF"/>
                </a:solidFill>
                <a:latin typeface="+mn-ea"/>
              </a:rPr>
              <a:t>according to HIS Global Insight, however, now in productivity (US 11 million works and China 100 million).</a:t>
            </a:r>
            <a:endParaRPr lang="en-US" sz="2400" dirty="0">
              <a:solidFill>
                <a:srgbClr val="0000FF"/>
              </a:solidFill>
              <a:latin typeface="+mn-ea"/>
            </a:endParaRPr>
          </a:p>
          <a:p>
            <a:pPr>
              <a:spcBef>
                <a:spcPct val="20000"/>
              </a:spcBef>
              <a:buFont typeface="Arial" charset="0"/>
              <a:buAutoNum type="arabicPeriod"/>
            </a:pPr>
            <a:endParaRPr lang="en-US" sz="2000" dirty="0"/>
          </a:p>
          <a:p>
            <a:pPr>
              <a:spcBef>
                <a:spcPct val="20000"/>
              </a:spcBef>
              <a:buFont typeface="Arial" charset="0"/>
              <a:buAutoNum type="arabicPeriod"/>
            </a:pPr>
            <a:endParaRPr lang="en-US" sz="2000" dirty="0"/>
          </a:p>
          <a:p>
            <a:pPr>
              <a:spcBef>
                <a:spcPct val="20000"/>
              </a:spcBef>
            </a:pPr>
            <a:endParaRPr lang="en-US" sz="2400" dirty="0">
              <a:latin typeface="Eras Medium ITC" pitchFamily="34" charset="0"/>
            </a:endParaRPr>
          </a:p>
        </p:txBody>
      </p:sp>
      <p:sp>
        <p:nvSpPr>
          <p:cNvPr id="5124" name="Rectangle 38"/>
          <p:cNvSpPr>
            <a:spLocks noChangeArrowheads="1"/>
          </p:cNvSpPr>
          <p:nvPr/>
        </p:nvSpPr>
        <p:spPr bwMode="auto">
          <a:xfrm>
            <a:off x="217308" y="422257"/>
            <a:ext cx="76800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b="1" dirty="0" smtClean="0">
                <a:solidFill>
                  <a:srgbClr val="00B050"/>
                </a:solidFill>
                <a:latin typeface="Arial Rounded MT Bold" pitchFamily="34" charset="0"/>
                <a:cs typeface="Times New Roman" pitchFamily="18" charset="0"/>
              </a:rPr>
              <a:t>Collaboration opportunities </a:t>
            </a:r>
            <a:r>
              <a:rPr lang="en-US" sz="2800" b="1" dirty="0" smtClean="0">
                <a:solidFill>
                  <a:srgbClr val="00B050"/>
                </a:solidFill>
                <a:latin typeface="Arial Rounded MT Bold" pitchFamily="34" charset="0"/>
                <a:cs typeface="Times New Roman" pitchFamily="18" charset="0"/>
              </a:rPr>
              <a:t>in </a:t>
            </a:r>
            <a:r>
              <a:rPr lang="en-US" sz="2800" b="1" dirty="0" err="1" smtClean="0">
                <a:solidFill>
                  <a:srgbClr val="00B050"/>
                </a:solidFill>
                <a:latin typeface="Arial Rounded MT Bold" pitchFamily="34" charset="0"/>
                <a:cs typeface="Times New Roman" pitchFamily="18" charset="0"/>
              </a:rPr>
              <a:t>Mech</a:t>
            </a:r>
            <a:r>
              <a:rPr lang="en-US" sz="2800" b="1" dirty="0" smtClean="0">
                <a:solidFill>
                  <a:srgbClr val="00B050"/>
                </a:solidFill>
                <a:latin typeface="Arial Rounded MT Bold" pitchFamily="34" charset="0"/>
                <a:cs typeface="Times New Roman" pitchFamily="18" charset="0"/>
              </a:rPr>
              <a:t> </a:t>
            </a:r>
            <a:r>
              <a:rPr lang="en-US" sz="2800" b="1" dirty="0" err="1" smtClean="0">
                <a:solidFill>
                  <a:srgbClr val="00B050"/>
                </a:solidFill>
                <a:latin typeface="Arial Rounded MT Bold" pitchFamily="34" charset="0"/>
                <a:cs typeface="Times New Roman" pitchFamily="18" charset="0"/>
              </a:rPr>
              <a:t>Eng</a:t>
            </a:r>
            <a:endParaRPr lang="en-US" sz="2800" b="1" dirty="0">
              <a:solidFill>
                <a:srgbClr val="00B050"/>
              </a:solidFill>
              <a:latin typeface="Arial Rounded MT Bold" pitchFamily="34" charset="0"/>
              <a:cs typeface="Times New Roman" pitchFamily="18" charset="0"/>
            </a:endParaRPr>
          </a:p>
        </p:txBody>
      </p:sp>
    </p:spTree>
    <p:extLst>
      <p:ext uri="{BB962C8B-B14F-4D97-AF65-F5344CB8AC3E}">
        <p14:creationId xmlns:p14="http://schemas.microsoft.com/office/powerpoint/2010/main" val="2579797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9512" y="439039"/>
            <a:ext cx="9082844" cy="1097280"/>
          </a:xfrm>
          <a:prstGeom prst="rect">
            <a:avLst/>
          </a:prstGeom>
        </p:spPr>
        <p:txBody>
          <a:bodyPr>
            <a:normAutofit fontScale="975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3200" b="1" dirty="0" smtClean="0">
                <a:solidFill>
                  <a:srgbClr val="008000"/>
                </a:solidFill>
              </a:rPr>
              <a:t>Research collaboration in Southern China</a:t>
            </a:r>
          </a:p>
          <a:p>
            <a:pPr algn="l"/>
            <a:r>
              <a:rPr lang="en-US" sz="3200" b="1" dirty="0" smtClean="0">
                <a:solidFill>
                  <a:srgbClr val="008000"/>
                </a:solidFill>
              </a:rPr>
              <a:t>- </a:t>
            </a:r>
            <a:r>
              <a:rPr lang="en-US" sz="3200" dirty="0" smtClean="0">
                <a:solidFill>
                  <a:srgbClr val="008000"/>
                </a:solidFill>
              </a:rPr>
              <a:t>a historical </a:t>
            </a:r>
            <a:r>
              <a:rPr lang="en-US" sz="3200" dirty="0">
                <a:solidFill>
                  <a:srgbClr val="008000"/>
                </a:solidFill>
              </a:rPr>
              <a:t>opportunity for </a:t>
            </a:r>
            <a:r>
              <a:rPr lang="en-US" sz="3200" dirty="0" smtClean="0">
                <a:solidFill>
                  <a:srgbClr val="008000"/>
                </a:solidFill>
              </a:rPr>
              <a:t>us</a:t>
            </a:r>
            <a:endParaRPr lang="en-US" sz="3200" b="1" dirty="0" smtClean="0">
              <a:solidFill>
                <a:srgbClr val="008000"/>
              </a:solidFill>
            </a:endParaRPr>
          </a:p>
          <a:p>
            <a:pPr algn="l"/>
            <a:endParaRPr lang="en-US" sz="3200" b="1" dirty="0"/>
          </a:p>
        </p:txBody>
      </p:sp>
      <p:sp>
        <p:nvSpPr>
          <p:cNvPr id="4" name="Content Placeholder 2"/>
          <p:cNvSpPr txBox="1">
            <a:spLocks/>
          </p:cNvSpPr>
          <p:nvPr/>
        </p:nvSpPr>
        <p:spPr>
          <a:xfrm>
            <a:off x="179512" y="1700808"/>
            <a:ext cx="8229600" cy="505764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1800" dirty="0" smtClean="0">
                <a:solidFill>
                  <a:srgbClr val="0000FF"/>
                </a:solidFill>
              </a:rPr>
              <a:t>Challenges in recognizing this historical opportunity and the differences in HR</a:t>
            </a:r>
            <a:r>
              <a:rPr lang="en-US" sz="1800" dirty="0">
                <a:solidFill>
                  <a:srgbClr val="0000FF"/>
                </a:solidFill>
              </a:rPr>
              <a:t> </a:t>
            </a:r>
            <a:r>
              <a:rPr lang="en-US" sz="1800" dirty="0" smtClean="0">
                <a:solidFill>
                  <a:srgbClr val="0000FF"/>
                </a:solidFill>
              </a:rPr>
              <a:t>and finance systems, which may be turned into a great opportunity for mutual learning</a:t>
            </a:r>
            <a:r>
              <a:rPr lang="en-US" sz="1800" dirty="0" smtClean="0">
                <a:solidFill>
                  <a:srgbClr val="0000FF"/>
                </a:solidFill>
              </a:rPr>
              <a:t>. </a:t>
            </a:r>
            <a:endParaRPr lang="en-US" sz="1800" dirty="0" smtClean="0">
              <a:solidFill>
                <a:srgbClr val="0000FF"/>
              </a:solidFill>
            </a:endParaRPr>
          </a:p>
          <a:p>
            <a:pPr marL="0" indent="0">
              <a:buNone/>
            </a:pPr>
            <a:endParaRPr lang="en-US" sz="1800" dirty="0" smtClean="0">
              <a:solidFill>
                <a:srgbClr val="0000FF"/>
              </a:solidFill>
            </a:endParaRPr>
          </a:p>
          <a:p>
            <a:pPr marL="0" indent="0">
              <a:buNone/>
            </a:pPr>
            <a:r>
              <a:rPr lang="en-US" sz="1800" dirty="0" smtClean="0"/>
              <a:t>There have already been a lot of collaboration activities between HK and Guangdong Universities – just visit our RA offices, and ITF Guangdong-HK Tech Cooperation Funding Scheme (TCFS).</a:t>
            </a:r>
          </a:p>
          <a:p>
            <a:pPr marL="0" indent="0">
              <a:buNone/>
            </a:pPr>
            <a:endParaRPr lang="en-US" sz="1800" dirty="0" smtClean="0"/>
          </a:p>
          <a:p>
            <a:pPr marL="0" indent="0">
              <a:buNone/>
            </a:pPr>
            <a:r>
              <a:rPr lang="en-US" sz="1800" dirty="0" smtClean="0">
                <a:solidFill>
                  <a:srgbClr val="0000FF"/>
                </a:solidFill>
              </a:rPr>
              <a:t>Urgent need for harmonizing finance, HR and research policies to achieve frictionless movement of researchers, </a:t>
            </a:r>
            <a:r>
              <a:rPr lang="en-US" sz="1800" dirty="0" err="1" smtClean="0">
                <a:solidFill>
                  <a:srgbClr val="0000FF"/>
                </a:solidFill>
              </a:rPr>
              <a:t>rpg</a:t>
            </a:r>
            <a:r>
              <a:rPr lang="en-US" sz="1800" dirty="0" smtClean="0">
                <a:solidFill>
                  <a:srgbClr val="0000FF"/>
                </a:solidFill>
              </a:rPr>
              <a:t> students, facilities/instrument and research fund – </a:t>
            </a:r>
            <a:r>
              <a:rPr lang="en-US" sz="1800" dirty="0" smtClean="0">
                <a:solidFill>
                  <a:srgbClr val="0000FF"/>
                </a:solidFill>
              </a:rPr>
              <a:t>needs HKSAR/Guangdong </a:t>
            </a:r>
            <a:r>
              <a:rPr lang="en-US" sz="1800" dirty="0" err="1" smtClean="0">
                <a:solidFill>
                  <a:srgbClr val="0000FF"/>
                </a:solidFill>
              </a:rPr>
              <a:t>Govts</a:t>
            </a:r>
            <a:r>
              <a:rPr lang="en-US" sz="1800" dirty="0" smtClean="0">
                <a:solidFill>
                  <a:srgbClr val="0000FF"/>
                </a:solidFill>
              </a:rPr>
              <a:t> (</a:t>
            </a:r>
            <a:r>
              <a:rPr lang="en-US" sz="1800" dirty="0" smtClean="0">
                <a:solidFill>
                  <a:srgbClr val="0000FF"/>
                </a:solidFill>
              </a:rPr>
              <a:t>Note that HK business community has been in PRD for the past 30 years</a:t>
            </a:r>
            <a:r>
              <a:rPr lang="en-US" sz="1800" dirty="0" smtClean="0">
                <a:solidFill>
                  <a:srgbClr val="0000FF"/>
                </a:solidFill>
              </a:rPr>
              <a:t>).</a:t>
            </a:r>
            <a:endParaRPr lang="en-US" sz="1800" dirty="0" smtClean="0">
              <a:solidFill>
                <a:srgbClr val="0000FF"/>
              </a:solidFill>
            </a:endParaRPr>
          </a:p>
          <a:p>
            <a:pPr marL="0" indent="0">
              <a:buNone/>
            </a:pPr>
            <a:endParaRPr lang="en-US" sz="1800" dirty="0">
              <a:solidFill>
                <a:srgbClr val="0000FF"/>
              </a:solidFill>
            </a:endParaRPr>
          </a:p>
          <a:p>
            <a:pPr marL="0" indent="0">
              <a:buNone/>
            </a:pPr>
            <a:r>
              <a:rPr lang="en-US" sz="1800" dirty="0" smtClean="0"/>
              <a:t>Need for understanding of </a:t>
            </a:r>
            <a:r>
              <a:rPr lang="en-US" sz="1800" dirty="0"/>
              <a:t>N</a:t>
            </a:r>
            <a:r>
              <a:rPr lang="en-US" sz="1800" dirty="0" smtClean="0"/>
              <a:t>ational strategic research needs by the Hong Kong researchers, shift from publication-focused research to multi-faceted research, next generation of HK trained researchers of in-depth understanding of both HK and PRD economy.</a:t>
            </a:r>
          </a:p>
          <a:p>
            <a:pPr marL="0" indent="0">
              <a:buNone/>
            </a:pPr>
            <a:endParaRPr lang="en-US" dirty="0">
              <a:solidFill>
                <a:srgbClr val="0000FF"/>
              </a:solidFill>
            </a:endParaRPr>
          </a:p>
          <a:p>
            <a:pPr marL="0" indent="0">
              <a:buNone/>
            </a:pPr>
            <a:endParaRPr lang="en-US" dirty="0">
              <a:solidFill>
                <a:srgbClr val="0000FF"/>
              </a:solidFill>
            </a:endParaRPr>
          </a:p>
        </p:txBody>
      </p:sp>
      <p:pic>
        <p:nvPicPr>
          <p:cNvPr id="7" name="Picture Placeholder 3"/>
          <p:cNvPicPr>
            <a:picLocks noChangeAspect="1" noChangeArrowheads="1"/>
          </p:cNvPicPr>
          <p:nvPr/>
        </p:nvPicPr>
        <p:blipFill>
          <a:blip r:embed="rId2" cstate="print">
            <a:extLst>
              <a:ext uri="{28A0092B-C50C-407E-A947-70E740481C1C}">
                <a14:useLocalDpi xmlns:a14="http://schemas.microsoft.com/office/drawing/2010/main" val="0"/>
              </a:ext>
            </a:extLst>
          </a:blip>
          <a:srcRect l="4099" r="4099"/>
          <a:stretch>
            <a:fillRect/>
          </a:stretch>
        </p:blipFill>
        <p:spPr bwMode="auto">
          <a:xfrm>
            <a:off x="8281988" y="58039"/>
            <a:ext cx="7381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5410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6" descr="C:\Users\ygli_hku\Pictures\P10202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Title 1"/>
          <p:cNvSpPr>
            <a:spLocks noGrp="1"/>
          </p:cNvSpPr>
          <p:nvPr>
            <p:ph type="title"/>
          </p:nvPr>
        </p:nvSpPr>
        <p:spPr>
          <a:xfrm>
            <a:off x="5072063" y="4714875"/>
            <a:ext cx="3714750" cy="642938"/>
          </a:xfrm>
        </p:spPr>
        <p:txBody>
          <a:bodyPr/>
          <a:lstStyle/>
          <a:p>
            <a:r>
              <a:rPr lang="en-US" smtClean="0">
                <a:solidFill>
                  <a:srgbClr val="00B0F0"/>
                </a:solidFill>
              </a:rPr>
              <a:t>Thank you</a:t>
            </a:r>
          </a:p>
        </p:txBody>
      </p:sp>
    </p:spTree>
    <p:extLst>
      <p:ext uri="{BB962C8B-B14F-4D97-AF65-F5344CB8AC3E}">
        <p14:creationId xmlns:p14="http://schemas.microsoft.com/office/powerpoint/2010/main" val="3114004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6768752" cy="634082"/>
          </a:xfrm>
        </p:spPr>
        <p:txBody>
          <a:bodyPr/>
          <a:lstStyle/>
          <a:p>
            <a:pPr algn="l"/>
            <a:r>
              <a:rPr lang="en-US" sz="2400" dirty="0" smtClean="0">
                <a:solidFill>
                  <a:srgbClr val="008000"/>
                </a:solidFill>
              </a:rPr>
              <a:t>Mainland China is now the world’s second largest economy </a:t>
            </a:r>
            <a:endParaRPr lang="en-US" sz="2400" dirty="0">
              <a:solidFill>
                <a:srgbClr val="008000"/>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415" r="-1"/>
          <a:stretch/>
        </p:blipFill>
        <p:spPr>
          <a:xfrm>
            <a:off x="4477384" y="1628800"/>
            <a:ext cx="4645577" cy="3528392"/>
          </a:xfrm>
          <a:prstGeom prst="rect">
            <a:avLst/>
          </a:prstGeom>
        </p:spPr>
      </p:pic>
      <p:sp>
        <p:nvSpPr>
          <p:cNvPr id="7" name="Rectangle 6"/>
          <p:cNvSpPr/>
          <p:nvPr/>
        </p:nvSpPr>
        <p:spPr>
          <a:xfrm>
            <a:off x="4442736" y="5447322"/>
            <a:ext cx="4532075" cy="369332"/>
          </a:xfrm>
          <a:prstGeom prst="rect">
            <a:avLst/>
          </a:prstGeom>
        </p:spPr>
        <p:txBody>
          <a:bodyPr wrap="none">
            <a:spAutoFit/>
          </a:bodyPr>
          <a:lstStyle/>
          <a:p>
            <a:r>
              <a:rPr lang="en-US" dirty="0">
                <a:hlinkClick r:id="rId3"/>
              </a:rPr>
              <a:t>http://www.economist.com/node/18233380</a:t>
            </a:r>
            <a:endParaRPr lang="en-US" dirty="0"/>
          </a:p>
        </p:txBody>
      </p:sp>
      <p:sp>
        <p:nvSpPr>
          <p:cNvPr id="5" name="Content Placeholder 2"/>
          <p:cNvSpPr txBox="1">
            <a:spLocks/>
          </p:cNvSpPr>
          <p:nvPr/>
        </p:nvSpPr>
        <p:spPr>
          <a:xfrm>
            <a:off x="188728" y="1052736"/>
            <a:ext cx="4383272" cy="525658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000" dirty="0" smtClean="0">
                <a:solidFill>
                  <a:srgbClr val="008000"/>
                </a:solidFill>
              </a:rPr>
              <a:t>Guangdong </a:t>
            </a:r>
          </a:p>
          <a:p>
            <a:pPr marL="0" indent="0">
              <a:buNone/>
            </a:pPr>
            <a:r>
              <a:rPr lang="en-US" sz="2000" dirty="0"/>
              <a:t>R</a:t>
            </a:r>
            <a:r>
              <a:rPr lang="en-US" sz="2000" dirty="0" smtClean="0"/>
              <a:t>ank No 1 in total GDP (11.56%), RMB50k per capita in 2011, Tianjin, Beijing and Shanghai.</a:t>
            </a:r>
          </a:p>
          <a:p>
            <a:pPr marL="0" indent="0">
              <a:buNone/>
            </a:pPr>
            <a:r>
              <a:rPr lang="en-US" sz="2000" dirty="0" err="1" smtClean="0">
                <a:solidFill>
                  <a:srgbClr val="0000FF"/>
                </a:solidFill>
              </a:rPr>
              <a:t>Foxconn</a:t>
            </a:r>
            <a:r>
              <a:rPr lang="en-US" sz="2000" dirty="0" smtClean="0">
                <a:solidFill>
                  <a:srgbClr val="0000FF"/>
                </a:solidFill>
              </a:rPr>
              <a:t> is the largest electronics manufacture</a:t>
            </a:r>
          </a:p>
          <a:p>
            <a:pPr marL="0" indent="0">
              <a:buNone/>
            </a:pPr>
            <a:r>
              <a:rPr lang="en-US" sz="2000" dirty="0" err="1" smtClean="0"/>
              <a:t>Gree</a:t>
            </a:r>
            <a:r>
              <a:rPr lang="en-US" sz="2000" dirty="0" smtClean="0"/>
              <a:t> is the largest residential air-conditioner manufacturer</a:t>
            </a:r>
          </a:p>
          <a:p>
            <a:pPr marL="0" indent="0">
              <a:buNone/>
            </a:pPr>
            <a:r>
              <a:rPr lang="en-US" sz="2000" dirty="0" smtClean="0">
                <a:solidFill>
                  <a:srgbClr val="0000FF"/>
                </a:solidFill>
              </a:rPr>
              <a:t>The </a:t>
            </a:r>
            <a:r>
              <a:rPr lang="en-US" sz="2000" dirty="0">
                <a:solidFill>
                  <a:srgbClr val="0000FF"/>
                </a:solidFill>
              </a:rPr>
              <a:t>world's largest supply </a:t>
            </a:r>
            <a:r>
              <a:rPr lang="en-US" sz="2000" dirty="0" smtClean="0">
                <a:solidFill>
                  <a:srgbClr val="0000FF"/>
                </a:solidFill>
              </a:rPr>
              <a:t>base of</a:t>
            </a:r>
            <a:endParaRPr lang="en-US" sz="2000" dirty="0">
              <a:solidFill>
                <a:srgbClr val="0000FF"/>
              </a:solidFill>
            </a:endParaRPr>
          </a:p>
          <a:p>
            <a:pPr marL="0" indent="0">
              <a:buNone/>
            </a:pPr>
            <a:r>
              <a:rPr lang="en-US" sz="2000" dirty="0" smtClean="0">
                <a:solidFill>
                  <a:srgbClr val="0000FF"/>
                </a:solidFill>
              </a:rPr>
              <a:t>electric </a:t>
            </a:r>
            <a:r>
              <a:rPr lang="en-US" sz="2000" dirty="0">
                <a:solidFill>
                  <a:srgbClr val="0000FF"/>
                </a:solidFill>
              </a:rPr>
              <a:t>fans, rice cookers and microwave </a:t>
            </a:r>
            <a:endParaRPr lang="en-US" sz="2000" dirty="0" smtClean="0">
              <a:solidFill>
                <a:srgbClr val="0000FF"/>
              </a:solidFill>
            </a:endParaRPr>
          </a:p>
          <a:p>
            <a:pPr marL="0" indent="0">
              <a:buNone/>
            </a:pPr>
            <a:r>
              <a:rPr lang="en-US" sz="2000" dirty="0" smtClean="0">
                <a:solidFill>
                  <a:srgbClr val="008000"/>
                </a:solidFill>
              </a:rPr>
              <a:t>Shenzhen</a:t>
            </a:r>
            <a:r>
              <a:rPr lang="en-US" sz="2000" dirty="0" smtClean="0">
                <a:solidFill>
                  <a:srgbClr val="FF0000"/>
                </a:solidFill>
              </a:rPr>
              <a:t> </a:t>
            </a:r>
            <a:endParaRPr lang="en-US" sz="2000" dirty="0">
              <a:solidFill>
                <a:srgbClr val="FF0000"/>
              </a:solidFill>
            </a:endParaRPr>
          </a:p>
          <a:p>
            <a:pPr marL="0" indent="0">
              <a:buNone/>
            </a:pPr>
            <a:r>
              <a:rPr lang="en-US" sz="2000" dirty="0"/>
              <a:t>H</a:t>
            </a:r>
            <a:r>
              <a:rPr lang="en-US" sz="2000" dirty="0" smtClean="0"/>
              <a:t>ome to some </a:t>
            </a:r>
            <a:r>
              <a:rPr lang="en-US" sz="2000" dirty="0"/>
              <a:t>of </a:t>
            </a:r>
            <a:r>
              <a:rPr lang="en-US" sz="2000" dirty="0" smtClean="0"/>
              <a:t>the </a:t>
            </a:r>
            <a:r>
              <a:rPr lang="en-US" sz="2000" dirty="0"/>
              <a:t>most successful </a:t>
            </a:r>
            <a:r>
              <a:rPr lang="en-US" sz="2000" dirty="0" smtClean="0"/>
              <a:t>high-tech companies in China, </a:t>
            </a:r>
            <a:r>
              <a:rPr lang="en-US" sz="2000" dirty="0"/>
              <a:t>such as BYD, </a:t>
            </a:r>
            <a:r>
              <a:rPr lang="en-US" sz="2000" dirty="0" err="1"/>
              <a:t>Dingoo</a:t>
            </a:r>
            <a:r>
              <a:rPr lang="en-US" sz="2000" dirty="0"/>
              <a:t>, </a:t>
            </a:r>
            <a:r>
              <a:rPr lang="en-US" sz="2000" dirty="0" err="1"/>
              <a:t>G'Five</a:t>
            </a:r>
            <a:r>
              <a:rPr lang="en-US" sz="2000" dirty="0"/>
              <a:t>, </a:t>
            </a:r>
            <a:r>
              <a:rPr lang="en-US" sz="2000" dirty="0" err="1"/>
              <a:t>Hasee</a:t>
            </a:r>
            <a:r>
              <a:rPr lang="en-US" sz="2000" dirty="0"/>
              <a:t>, Huawei, JXD, </a:t>
            </a:r>
            <a:r>
              <a:rPr lang="en-US" sz="2000" dirty="0" err="1"/>
              <a:t>Konka</a:t>
            </a:r>
            <a:r>
              <a:rPr lang="en-US" sz="2000" dirty="0"/>
              <a:t>, </a:t>
            </a:r>
            <a:r>
              <a:rPr lang="en-US" sz="2000" dirty="0" err="1"/>
              <a:t>Netac</a:t>
            </a:r>
            <a:r>
              <a:rPr lang="en-US" sz="2000" dirty="0"/>
              <a:t>, Skyworth, </a:t>
            </a:r>
            <a:r>
              <a:rPr lang="en-US" sz="2000" dirty="0" err="1"/>
              <a:t>Tencent</a:t>
            </a:r>
            <a:r>
              <a:rPr lang="en-US" sz="2000" dirty="0"/>
              <a:t> and ZTE. </a:t>
            </a:r>
          </a:p>
        </p:txBody>
      </p:sp>
      <p:pic>
        <p:nvPicPr>
          <p:cNvPr id="8" name="Picture Placeholder 3"/>
          <p:cNvPicPr>
            <a:picLocks noChangeAspect="1" noChangeArrowheads="1"/>
          </p:cNvPicPr>
          <p:nvPr/>
        </p:nvPicPr>
        <p:blipFill>
          <a:blip r:embed="rId4" cstate="print">
            <a:extLst>
              <a:ext uri="{28A0092B-C50C-407E-A947-70E740481C1C}">
                <a14:useLocalDpi xmlns:a14="http://schemas.microsoft.com/office/drawing/2010/main" val="0"/>
              </a:ext>
            </a:extLst>
          </a:blip>
          <a:srcRect l="4099" r="4099"/>
          <a:stretch>
            <a:fillRect/>
          </a:stretch>
        </p:blipFill>
        <p:spPr bwMode="auto">
          <a:xfrm>
            <a:off x="8274040" y="903"/>
            <a:ext cx="7381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0437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268760"/>
            <a:ext cx="6945624" cy="5476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52500" y="110924"/>
            <a:ext cx="7327840" cy="1077218"/>
          </a:xfrm>
          <a:prstGeom prst="rect">
            <a:avLst/>
          </a:prstGeom>
          <a:noFill/>
        </p:spPr>
        <p:txBody>
          <a:bodyPr wrap="none" rtlCol="0">
            <a:spAutoFit/>
          </a:bodyPr>
          <a:lstStyle/>
          <a:p>
            <a:r>
              <a:rPr lang="en-US" sz="2400" b="1" dirty="0" smtClean="0">
                <a:solidFill>
                  <a:srgbClr val="00B050"/>
                </a:solidFill>
              </a:rPr>
              <a:t>Hong Kong economy has been transformed!</a:t>
            </a:r>
          </a:p>
          <a:p>
            <a:endParaRPr lang="en-US" sz="2000" b="1" dirty="0" smtClean="0">
              <a:solidFill>
                <a:srgbClr val="00B050"/>
              </a:solidFill>
            </a:endParaRPr>
          </a:p>
          <a:p>
            <a:r>
              <a:rPr lang="en-US" sz="2000" b="1" dirty="0" smtClean="0">
                <a:solidFill>
                  <a:srgbClr val="00B050"/>
                </a:solidFill>
              </a:rPr>
              <a:t>Hong Kong GDP by economic activity at current prices (%)</a:t>
            </a:r>
            <a:endParaRPr lang="en-US" sz="2000" b="1" dirty="0">
              <a:solidFill>
                <a:srgbClr val="00B050"/>
              </a:solidFill>
            </a:endParaRPr>
          </a:p>
        </p:txBody>
      </p:sp>
    </p:spTree>
    <p:extLst>
      <p:ext uri="{BB962C8B-B14F-4D97-AF65-F5344CB8AC3E}">
        <p14:creationId xmlns:p14="http://schemas.microsoft.com/office/powerpoint/2010/main" val="3390070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437112"/>
            <a:ext cx="7787208" cy="2721691"/>
          </a:xfrm>
        </p:spPr>
        <p:txBody>
          <a:bodyPr/>
          <a:lstStyle/>
          <a:p>
            <a:pPr algn="l"/>
            <a:r>
              <a:rPr lang="en-US" sz="2000" dirty="0" smtClean="0">
                <a:solidFill>
                  <a:srgbClr val="0000FF"/>
                </a:solidFill>
              </a:rPr>
              <a:t>Contribution of manufacturing to GDP in 2010</a:t>
            </a:r>
            <a:r>
              <a:rPr lang="en-US" sz="2000" dirty="0" smtClean="0"/>
              <a:t/>
            </a:r>
            <a:br>
              <a:rPr lang="en-US" sz="2000" dirty="0" smtClean="0"/>
            </a:br>
            <a:r>
              <a:rPr lang="en-US" sz="2000" dirty="0" smtClean="0"/>
              <a:t>	Hong Kong &lt;2%, Singapore 22% </a:t>
            </a:r>
            <a:r>
              <a:rPr lang="en-US" sz="2000" dirty="0"/>
              <a:t>and </a:t>
            </a:r>
            <a:r>
              <a:rPr lang="en-US" sz="2000" dirty="0" smtClean="0"/>
              <a:t>Korea30% </a:t>
            </a:r>
            <a:br>
              <a:rPr lang="en-US" sz="2000" dirty="0" smtClean="0"/>
            </a:br>
            <a:r>
              <a:rPr lang="en-US" sz="2000" dirty="0">
                <a:solidFill>
                  <a:srgbClr val="0000FF"/>
                </a:solidFill>
              </a:rPr>
              <a:t>R&amp;D gross domestic expenditure </a:t>
            </a:r>
            <a:r>
              <a:rPr lang="en-US" sz="2000" dirty="0" smtClean="0">
                <a:solidFill>
                  <a:srgbClr val="0000FF"/>
                </a:solidFill>
              </a:rPr>
              <a:t>and percentage of GDP in 2010</a:t>
            </a:r>
            <a:br>
              <a:rPr lang="en-US" sz="2000" dirty="0" smtClean="0">
                <a:solidFill>
                  <a:srgbClr val="0000FF"/>
                </a:solidFill>
              </a:rPr>
            </a:br>
            <a:r>
              <a:rPr lang="en-US" sz="2000" dirty="0" smtClean="0">
                <a:solidFill>
                  <a:srgbClr val="0000FF"/>
                </a:solidFill>
              </a:rPr>
              <a:t>	</a:t>
            </a:r>
            <a:r>
              <a:rPr lang="en-US" sz="2000" dirty="0" smtClean="0"/>
              <a:t>Hong Kong US$1.7 billion, 0.76</a:t>
            </a:r>
            <a:r>
              <a:rPr lang="en-US" sz="2000" dirty="0"/>
              <a:t>% of </a:t>
            </a:r>
            <a:r>
              <a:rPr lang="en-US" sz="2000" dirty="0" smtClean="0"/>
              <a:t>GDP</a:t>
            </a:r>
            <a:r>
              <a:rPr lang="en-US" sz="2000" dirty="0"/>
              <a:t>. </a:t>
            </a:r>
            <a:r>
              <a:rPr lang="en-US" sz="2000" dirty="0" smtClean="0"/>
              <a:t/>
            </a:r>
            <a:br>
              <a:rPr lang="en-US" sz="2000" dirty="0" smtClean="0"/>
            </a:br>
            <a:r>
              <a:rPr lang="en-US" sz="2000" dirty="0" smtClean="0"/>
              <a:t>	Singapore US$4.7 </a:t>
            </a:r>
            <a:r>
              <a:rPr lang="en-US" sz="2000" dirty="0"/>
              <a:t>billion, </a:t>
            </a:r>
            <a:r>
              <a:rPr lang="en-US" sz="2000" dirty="0" smtClean="0"/>
              <a:t>2.14</a:t>
            </a:r>
            <a:r>
              <a:rPr lang="en-US" sz="2000" dirty="0"/>
              <a:t>% of </a:t>
            </a:r>
            <a:r>
              <a:rPr lang="en-US" sz="2000" dirty="0" smtClean="0"/>
              <a:t>GDP</a:t>
            </a:r>
            <a:r>
              <a:rPr lang="en-US" sz="2000" dirty="0"/>
              <a:t>.</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9022" y="492696"/>
            <a:ext cx="6404978" cy="3388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bwMode="auto">
          <a:xfrm>
            <a:off x="251520" y="492696"/>
            <a:ext cx="2668832" cy="221622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dirty="0" smtClean="0">
                <a:solidFill>
                  <a:srgbClr val="008000"/>
                </a:solidFill>
              </a:rPr>
              <a:t>Rapid rise in R&amp;D gross domestic expenditure in Mainland China</a:t>
            </a:r>
            <a:endParaRPr lang="en-US" sz="2800" dirty="0">
              <a:solidFill>
                <a:srgbClr val="008000"/>
              </a:solidFill>
            </a:endParaRPr>
          </a:p>
        </p:txBody>
      </p:sp>
      <p:sp>
        <p:nvSpPr>
          <p:cNvPr id="6" name="Title 1"/>
          <p:cNvSpPr txBox="1">
            <a:spLocks/>
          </p:cNvSpPr>
          <p:nvPr/>
        </p:nvSpPr>
        <p:spPr bwMode="auto">
          <a:xfrm>
            <a:off x="251520" y="3573016"/>
            <a:ext cx="8136904" cy="1372766"/>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400" dirty="0" smtClean="0">
                <a:solidFill>
                  <a:srgbClr val="0000FF"/>
                </a:solidFill>
              </a:rPr>
              <a:t>Ministry</a:t>
            </a:r>
            <a:r>
              <a:rPr lang="en-US" sz="2400" dirty="0" smtClean="0"/>
              <a:t> </a:t>
            </a:r>
            <a:r>
              <a:rPr lang="en-US" sz="2400" dirty="0" err="1" smtClean="0">
                <a:solidFill>
                  <a:srgbClr val="0000FF"/>
                </a:solidFill>
              </a:rPr>
              <a:t>Sci</a:t>
            </a:r>
            <a:r>
              <a:rPr lang="en-US" sz="2400" dirty="0" smtClean="0">
                <a:solidFill>
                  <a:srgbClr val="0000FF"/>
                </a:solidFill>
              </a:rPr>
              <a:t> &amp; Tech</a:t>
            </a:r>
            <a:r>
              <a:rPr lang="en-US" sz="2400" dirty="0" smtClean="0"/>
              <a:t>: The total R&amp;D budget in 2011 was RMB 860 billion, and expected to be RMB 1500 billion in 2015, similar to USA in terms of purchasing power parity.</a:t>
            </a:r>
            <a:endParaRPr lang="en-US" sz="2400" dirty="0"/>
          </a:p>
        </p:txBody>
      </p:sp>
      <p:pic>
        <p:nvPicPr>
          <p:cNvPr id="7" name="Picture Placeholder 3"/>
          <p:cNvPicPr>
            <a:picLocks noChangeAspect="1" noChangeArrowheads="1"/>
          </p:cNvPicPr>
          <p:nvPr/>
        </p:nvPicPr>
        <p:blipFill>
          <a:blip r:embed="rId3" cstate="print">
            <a:extLst>
              <a:ext uri="{28A0092B-C50C-407E-A947-70E740481C1C}">
                <a14:useLocalDpi xmlns:a14="http://schemas.microsoft.com/office/drawing/2010/main" val="0"/>
              </a:ext>
            </a:extLst>
          </a:blip>
          <a:srcRect l="4099" r="4099"/>
          <a:stretch>
            <a:fillRect/>
          </a:stretch>
        </p:blipFill>
        <p:spPr bwMode="auto">
          <a:xfrm>
            <a:off x="8274040" y="903"/>
            <a:ext cx="7381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1682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1260" y="3065193"/>
            <a:ext cx="5053424" cy="371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bwMode="auto">
          <a:xfrm>
            <a:off x="323528" y="5401799"/>
            <a:ext cx="3014074" cy="63408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000" dirty="0" smtClean="0"/>
              <a:t>Nature Publishing Index 2011: China</a:t>
            </a:r>
            <a:endParaRPr lang="en-US" sz="2000" dirty="0"/>
          </a:p>
        </p:txBody>
      </p:sp>
      <p:sp>
        <p:nvSpPr>
          <p:cNvPr id="4" name="Content Placeholder 2"/>
          <p:cNvSpPr txBox="1">
            <a:spLocks/>
          </p:cNvSpPr>
          <p:nvPr/>
        </p:nvSpPr>
        <p:spPr>
          <a:xfrm>
            <a:off x="179512" y="548680"/>
            <a:ext cx="8229600" cy="331236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000" dirty="0" smtClean="0">
                <a:solidFill>
                  <a:srgbClr val="0000FF"/>
                </a:solidFill>
              </a:rPr>
              <a:t>C9 league </a:t>
            </a:r>
            <a:r>
              <a:rPr lang="en-US" sz="2000" dirty="0" smtClean="0"/>
              <a:t>Universities: None in Southern China region</a:t>
            </a:r>
          </a:p>
          <a:p>
            <a:r>
              <a:rPr lang="en-US" sz="2000" dirty="0" smtClean="0"/>
              <a:t>5 among the 107 </a:t>
            </a:r>
            <a:r>
              <a:rPr lang="en-US" sz="2000" b="1" dirty="0" smtClean="0">
                <a:solidFill>
                  <a:srgbClr val="0000FF"/>
                </a:solidFill>
              </a:rPr>
              <a:t>211 league</a:t>
            </a:r>
            <a:r>
              <a:rPr lang="en-US" sz="2000" dirty="0" smtClean="0"/>
              <a:t> universities, 2 among the 38 </a:t>
            </a:r>
            <a:r>
              <a:rPr lang="en-US" sz="2000" dirty="0" smtClean="0">
                <a:solidFill>
                  <a:srgbClr val="0000FF"/>
                </a:solidFill>
              </a:rPr>
              <a:t>985 league </a:t>
            </a:r>
            <a:r>
              <a:rPr lang="en-US" sz="2000" dirty="0" smtClean="0"/>
              <a:t>Universities from Guangdong.</a:t>
            </a:r>
          </a:p>
          <a:p>
            <a:r>
              <a:rPr lang="en-US" sz="2000" dirty="0" err="1" smtClean="0">
                <a:solidFill>
                  <a:srgbClr val="0000FF"/>
                </a:solidFill>
              </a:rPr>
              <a:t>Zhongshan</a:t>
            </a:r>
            <a:r>
              <a:rPr lang="en-US" sz="2000" dirty="0" smtClean="0">
                <a:solidFill>
                  <a:srgbClr val="0000FF"/>
                </a:solidFill>
              </a:rPr>
              <a:t> </a:t>
            </a:r>
            <a:r>
              <a:rPr lang="en-US" sz="2000" dirty="0" err="1" smtClean="0">
                <a:solidFill>
                  <a:srgbClr val="0000FF"/>
                </a:solidFill>
              </a:rPr>
              <a:t>Uni</a:t>
            </a:r>
            <a:r>
              <a:rPr lang="en-US" sz="2000" dirty="0" smtClean="0">
                <a:solidFill>
                  <a:srgbClr val="0000FF"/>
                </a:solidFill>
              </a:rPr>
              <a:t> and South China </a:t>
            </a:r>
            <a:r>
              <a:rPr lang="en-US" sz="2000" dirty="0" err="1" smtClean="0">
                <a:solidFill>
                  <a:srgbClr val="0000FF"/>
                </a:solidFill>
              </a:rPr>
              <a:t>Uni</a:t>
            </a:r>
            <a:r>
              <a:rPr lang="en-US" sz="2000" dirty="0" smtClean="0">
                <a:solidFill>
                  <a:srgbClr val="0000FF"/>
                </a:solidFill>
              </a:rPr>
              <a:t> of </a:t>
            </a:r>
            <a:r>
              <a:rPr lang="en-US" sz="2000" dirty="0" err="1" smtClean="0">
                <a:solidFill>
                  <a:srgbClr val="0000FF"/>
                </a:solidFill>
              </a:rPr>
              <a:t>Sci</a:t>
            </a:r>
            <a:r>
              <a:rPr lang="en-US" sz="2000" dirty="0">
                <a:solidFill>
                  <a:srgbClr val="0000FF"/>
                </a:solidFill>
              </a:rPr>
              <a:t> </a:t>
            </a:r>
            <a:r>
              <a:rPr lang="en-US" sz="2000" dirty="0" smtClean="0">
                <a:solidFill>
                  <a:srgbClr val="0000FF"/>
                </a:solidFill>
              </a:rPr>
              <a:t>&amp; Tech among the top 30 postgraduate schools</a:t>
            </a:r>
          </a:p>
          <a:p>
            <a:r>
              <a:rPr lang="en-US" sz="2000" dirty="0" smtClean="0"/>
              <a:t>Number of academicians: 30 from Guangdong, ranked No. 12 in 2008, behind Beijing (911), Shanghai (196) and even Shaanxi (53).</a:t>
            </a:r>
          </a:p>
          <a:p>
            <a:r>
              <a:rPr lang="en-US" sz="2000" dirty="0" smtClean="0">
                <a:solidFill>
                  <a:srgbClr val="0000FF"/>
                </a:solidFill>
              </a:rPr>
              <a:t>R&amp;D expenditure ranking </a:t>
            </a:r>
          </a:p>
          <a:p>
            <a:pPr marL="0" indent="0">
              <a:buNone/>
            </a:pPr>
            <a:r>
              <a:rPr lang="en-US" sz="2000" dirty="0" smtClean="0">
                <a:solidFill>
                  <a:srgbClr val="0000FF"/>
                </a:solidFill>
              </a:rPr>
              <a:t>     in 2009: Jiangsu, Beijing, </a:t>
            </a:r>
          </a:p>
          <a:p>
            <a:pPr marL="0" indent="0">
              <a:buNone/>
            </a:pPr>
            <a:r>
              <a:rPr lang="en-US" sz="2000" dirty="0">
                <a:solidFill>
                  <a:srgbClr val="0000FF"/>
                </a:solidFill>
              </a:rPr>
              <a:t> </a:t>
            </a:r>
            <a:r>
              <a:rPr lang="en-US" sz="2000" dirty="0" smtClean="0">
                <a:solidFill>
                  <a:srgbClr val="0000FF"/>
                </a:solidFill>
              </a:rPr>
              <a:t>    Guangdong</a:t>
            </a:r>
            <a:r>
              <a:rPr lang="en-US" sz="2000" dirty="0" smtClean="0"/>
              <a:t>, Shandong, </a:t>
            </a:r>
          </a:p>
          <a:p>
            <a:pPr marL="0" indent="0">
              <a:buNone/>
            </a:pPr>
            <a:r>
              <a:rPr lang="en-US" sz="2000" dirty="0"/>
              <a:t> </a:t>
            </a:r>
            <a:r>
              <a:rPr lang="en-US" sz="2000" dirty="0" smtClean="0"/>
              <a:t>    Shanghai, Zhejiang, </a:t>
            </a:r>
          </a:p>
          <a:p>
            <a:pPr marL="0" indent="0">
              <a:buNone/>
            </a:pPr>
            <a:r>
              <a:rPr lang="en-US" sz="2000" dirty="0"/>
              <a:t> </a:t>
            </a:r>
            <a:r>
              <a:rPr lang="en-US" sz="2000" dirty="0" smtClean="0"/>
              <a:t>    totaling 58% of the nation</a:t>
            </a:r>
            <a:endParaRPr lang="en-US" sz="2000" dirty="0"/>
          </a:p>
        </p:txBody>
      </p:sp>
      <p:pic>
        <p:nvPicPr>
          <p:cNvPr id="6" name="Picture Placeholder 3"/>
          <p:cNvPicPr>
            <a:picLocks noChangeAspect="1" noChangeArrowheads="1"/>
          </p:cNvPicPr>
          <p:nvPr/>
        </p:nvPicPr>
        <p:blipFill>
          <a:blip r:embed="rId3" cstate="print">
            <a:extLst>
              <a:ext uri="{28A0092B-C50C-407E-A947-70E740481C1C}">
                <a14:useLocalDpi xmlns:a14="http://schemas.microsoft.com/office/drawing/2010/main" val="0"/>
              </a:ext>
            </a:extLst>
          </a:blip>
          <a:srcRect l="4099" r="4099"/>
          <a:stretch>
            <a:fillRect/>
          </a:stretch>
        </p:blipFill>
        <p:spPr bwMode="auto">
          <a:xfrm>
            <a:off x="8274040" y="903"/>
            <a:ext cx="7381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179512" y="128821"/>
            <a:ext cx="8229600" cy="63408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400" b="1" dirty="0" smtClean="0">
                <a:solidFill>
                  <a:srgbClr val="008000"/>
                </a:solidFill>
              </a:rPr>
              <a:t>Potentials for research collaboration in Guangdong</a:t>
            </a:r>
            <a:endParaRPr lang="en-US" sz="2400" b="1" dirty="0">
              <a:solidFill>
                <a:srgbClr val="008000"/>
              </a:solidFill>
            </a:endParaRPr>
          </a:p>
        </p:txBody>
      </p:sp>
    </p:spTree>
    <p:extLst>
      <p:ext uri="{BB962C8B-B14F-4D97-AF65-F5344CB8AC3E}">
        <p14:creationId xmlns:p14="http://schemas.microsoft.com/office/powerpoint/2010/main" val="1962621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rr</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17245"/>
            <a:ext cx="8937401" cy="638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402718" y="2852936"/>
            <a:ext cx="8779019" cy="936104"/>
          </a:xfrm>
          <a:prstGeom prst="rect">
            <a:avLst/>
          </a:prstGeom>
          <a:solidFill>
            <a:schemeClr val="bg1"/>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000" dirty="0" err="1" smtClean="0">
                <a:solidFill>
                  <a:srgbClr val="0000FF"/>
                </a:solidFill>
              </a:rPr>
              <a:t>Madhan</a:t>
            </a:r>
            <a:r>
              <a:rPr lang="en-US" sz="2000" dirty="0" smtClean="0">
                <a:solidFill>
                  <a:srgbClr val="0000FF"/>
                </a:solidFill>
              </a:rPr>
              <a:t> et al., Highly cited papers from India and China, Current Science 99(6) 2010</a:t>
            </a:r>
          </a:p>
        </p:txBody>
      </p:sp>
      <p:sp>
        <p:nvSpPr>
          <p:cNvPr id="6" name="Title 1"/>
          <p:cNvSpPr txBox="1">
            <a:spLocks/>
          </p:cNvSpPr>
          <p:nvPr/>
        </p:nvSpPr>
        <p:spPr>
          <a:xfrm>
            <a:off x="166972" y="-1808"/>
            <a:ext cx="8509484" cy="63408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400" b="1" dirty="0" smtClean="0">
                <a:solidFill>
                  <a:srgbClr val="008000"/>
                </a:solidFill>
              </a:rPr>
              <a:t>The strong research capacity of HKU – one indicator only</a:t>
            </a:r>
            <a:endParaRPr lang="en-US" sz="2400" b="1" dirty="0">
              <a:solidFill>
                <a:srgbClr val="008000"/>
              </a:solidFill>
            </a:endParaRPr>
          </a:p>
        </p:txBody>
      </p:sp>
      <p:sp>
        <p:nvSpPr>
          <p:cNvPr id="4" name="Right Arrow 3"/>
          <p:cNvSpPr/>
          <p:nvPr/>
        </p:nvSpPr>
        <p:spPr>
          <a:xfrm>
            <a:off x="166972" y="1394774"/>
            <a:ext cx="156556" cy="108012"/>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162816" y="1568936"/>
            <a:ext cx="156556" cy="108012"/>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158660" y="2060848"/>
            <a:ext cx="156556" cy="108012"/>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167988" y="2420888"/>
            <a:ext cx="156556" cy="108012"/>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108366" y="4365104"/>
            <a:ext cx="156556" cy="108012"/>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3337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1049337" y="1503742"/>
            <a:ext cx="6627813" cy="4517546"/>
          </a:xfrm>
        </p:spPr>
        <p:txBody>
          <a:bodyPr/>
          <a:lstStyle/>
          <a:p>
            <a:pPr algn="l" eaLnBrk="1" hangingPunct="1"/>
            <a:r>
              <a:rPr lang="en-US" sz="2000" dirty="0" smtClean="0">
                <a:cs typeface="Arial" charset="0"/>
              </a:rPr>
              <a:t>Mechanical </a:t>
            </a:r>
            <a:r>
              <a:rPr lang="en-US" sz="2000" dirty="0">
                <a:cs typeface="Arial" charset="0"/>
              </a:rPr>
              <a:t>Engineering was </a:t>
            </a:r>
            <a:r>
              <a:rPr lang="en-US" sz="2000" dirty="0" smtClean="0">
                <a:cs typeface="Arial" charset="0"/>
              </a:rPr>
              <a:t>first taught </a:t>
            </a:r>
            <a:r>
              <a:rPr lang="en-US" sz="2000" dirty="0">
                <a:cs typeface="Arial" charset="0"/>
              </a:rPr>
              <a:t>in 1912. The first HKU Professor </a:t>
            </a:r>
            <a:r>
              <a:rPr lang="en-US" sz="2000" dirty="0" smtClean="0">
                <a:cs typeface="Arial" charset="0"/>
              </a:rPr>
              <a:t>C </a:t>
            </a:r>
            <a:r>
              <a:rPr lang="en-US" sz="2000" dirty="0">
                <a:cs typeface="Arial" charset="0"/>
              </a:rPr>
              <a:t>A Middleton </a:t>
            </a:r>
            <a:r>
              <a:rPr lang="en-US" sz="2000" dirty="0" smtClean="0">
                <a:cs typeface="Arial" charset="0"/>
              </a:rPr>
              <a:t>Smith </a:t>
            </a:r>
            <a:r>
              <a:rPr lang="en-US" sz="2000" dirty="0">
                <a:cs typeface="Arial" charset="0"/>
              </a:rPr>
              <a:t>was in Mechanical Engineering</a:t>
            </a:r>
          </a:p>
          <a:p>
            <a:pPr algn="l" eaLnBrk="1" hangingPunct="1"/>
            <a:r>
              <a:rPr lang="en-US" sz="2000" dirty="0" smtClean="0"/>
              <a:t>1/3 full profs, </a:t>
            </a:r>
            <a:r>
              <a:rPr lang="en-US" sz="2000" dirty="0"/>
              <a:t>1/3 associate </a:t>
            </a:r>
            <a:r>
              <a:rPr lang="en-US" sz="2000" dirty="0" smtClean="0"/>
              <a:t>profs </a:t>
            </a:r>
            <a:r>
              <a:rPr lang="en-US" sz="2000" dirty="0"/>
              <a:t>and 1/3 young </a:t>
            </a:r>
            <a:r>
              <a:rPr lang="en-US" sz="2000" dirty="0" smtClean="0"/>
              <a:t>colleagues.</a:t>
            </a:r>
            <a:endParaRPr lang="en-US" sz="2000" dirty="0"/>
          </a:p>
          <a:p>
            <a:pPr algn="l" eaLnBrk="1" hangingPunct="1"/>
            <a:r>
              <a:rPr lang="en-US" sz="2000" dirty="0" smtClean="0">
                <a:solidFill>
                  <a:srgbClr val="0000FF"/>
                </a:solidFill>
              </a:rPr>
              <a:t>We are at </a:t>
            </a:r>
            <a:r>
              <a:rPr lang="en-US" sz="2000" dirty="0">
                <a:solidFill>
                  <a:srgbClr val="0000FF"/>
                </a:solidFill>
              </a:rPr>
              <a:t>the forefront of research - engage in 7 of the 19 SRTs </a:t>
            </a:r>
            <a:r>
              <a:rPr lang="en-US" sz="2000" dirty="0" smtClean="0">
                <a:solidFill>
                  <a:srgbClr val="0000FF"/>
                </a:solidFill>
              </a:rPr>
              <a:t>(</a:t>
            </a:r>
            <a:r>
              <a:rPr lang="en-US" sz="2000" dirty="0" err="1" smtClean="0">
                <a:solidFill>
                  <a:srgbClr val="0000FF"/>
                </a:solidFill>
              </a:rPr>
              <a:t>Bionano</a:t>
            </a:r>
            <a:r>
              <a:rPr lang="en-US" sz="2000" dirty="0" smtClean="0">
                <a:solidFill>
                  <a:srgbClr val="0000FF"/>
                </a:solidFill>
              </a:rPr>
              <a:t>, Energy, Environ </a:t>
            </a:r>
            <a:r>
              <a:rPr lang="en-US" sz="2000" dirty="0" err="1" smtClean="0">
                <a:solidFill>
                  <a:srgbClr val="0000FF"/>
                </a:solidFill>
              </a:rPr>
              <a:t>etc</a:t>
            </a:r>
            <a:r>
              <a:rPr lang="en-US" sz="2000" dirty="0" smtClean="0">
                <a:solidFill>
                  <a:srgbClr val="0000FF"/>
                </a:solidFill>
              </a:rPr>
              <a:t>) </a:t>
            </a:r>
            <a:r>
              <a:rPr lang="en-US" sz="2000" dirty="0">
                <a:solidFill>
                  <a:srgbClr val="0000FF"/>
                </a:solidFill>
              </a:rPr>
              <a:t>and we rank  4th at HKU in the top 1% citation list for the past 3 consecutive years. </a:t>
            </a:r>
            <a:endParaRPr lang="en-US" sz="2000" dirty="0" smtClean="0">
              <a:solidFill>
                <a:srgbClr val="0000FF"/>
              </a:solidFill>
            </a:endParaRPr>
          </a:p>
          <a:p>
            <a:pPr algn="l" eaLnBrk="1" hangingPunct="1"/>
            <a:r>
              <a:rPr lang="en-US" sz="2000" dirty="0" smtClean="0"/>
              <a:t>Our </a:t>
            </a:r>
            <a:r>
              <a:rPr lang="en-US" sz="2000" dirty="0"/>
              <a:t>laboratories </a:t>
            </a:r>
            <a:r>
              <a:rPr lang="en-US" sz="2000" dirty="0" smtClean="0"/>
              <a:t>been modernized– </a:t>
            </a:r>
            <a:r>
              <a:rPr lang="en-US" sz="2000" dirty="0"/>
              <a:t>new </a:t>
            </a:r>
            <a:r>
              <a:rPr lang="en-US" sz="2000" dirty="0" err="1"/>
              <a:t>MedE</a:t>
            </a:r>
            <a:r>
              <a:rPr lang="en-US" sz="2000" dirty="0"/>
              <a:t> Labs, </a:t>
            </a:r>
            <a:r>
              <a:rPr lang="en-US" sz="2000" dirty="0" err="1"/>
              <a:t>nano</a:t>
            </a:r>
            <a:r>
              <a:rPr lang="en-US" sz="2000" dirty="0"/>
              <a:t> Labs, and new G/F </a:t>
            </a:r>
            <a:r>
              <a:rPr lang="en-US" sz="2000" dirty="0" err="1" smtClean="0"/>
              <a:t>manuf</a:t>
            </a:r>
            <a:r>
              <a:rPr lang="en-US" sz="2000" dirty="0" smtClean="0"/>
              <a:t> Labs </a:t>
            </a:r>
          </a:p>
          <a:p>
            <a:pPr algn="l" eaLnBrk="1" hangingPunct="1"/>
            <a:r>
              <a:rPr lang="en-US" sz="2000" dirty="0" smtClean="0">
                <a:solidFill>
                  <a:srgbClr val="0000FF"/>
                </a:solidFill>
              </a:rPr>
              <a:t>We focus on biomedical engineering, Nano-bio technology, Clean </a:t>
            </a:r>
            <a:r>
              <a:rPr lang="en-US" sz="2000" dirty="0">
                <a:solidFill>
                  <a:srgbClr val="0000FF"/>
                </a:solidFill>
              </a:rPr>
              <a:t>energy and </a:t>
            </a:r>
            <a:r>
              <a:rPr lang="en-US" sz="2000" dirty="0" smtClean="0">
                <a:solidFill>
                  <a:srgbClr val="0000FF"/>
                </a:solidFill>
              </a:rPr>
              <a:t>environment, Robotics </a:t>
            </a:r>
            <a:r>
              <a:rPr lang="en-US" sz="2000" dirty="0">
                <a:solidFill>
                  <a:srgbClr val="0000FF"/>
                </a:solidFill>
              </a:rPr>
              <a:t>(</a:t>
            </a:r>
            <a:r>
              <a:rPr lang="en-US" sz="2000" dirty="0" smtClean="0">
                <a:solidFill>
                  <a:srgbClr val="0000FF"/>
                </a:solidFill>
              </a:rPr>
              <a:t>new) and Computational </a:t>
            </a:r>
            <a:r>
              <a:rPr lang="en-US" sz="2000" dirty="0">
                <a:solidFill>
                  <a:srgbClr val="0000FF"/>
                </a:solidFill>
              </a:rPr>
              <a:t>science and engineering</a:t>
            </a:r>
          </a:p>
          <a:p>
            <a:pPr algn="l" eaLnBrk="1" hangingPunct="1"/>
            <a:endParaRPr lang="en-US" sz="1800" dirty="0"/>
          </a:p>
          <a:p>
            <a:pPr algn="l" eaLnBrk="1" hangingPunct="1"/>
            <a:endParaRPr lang="en-US" sz="2400" dirty="0" smtClean="0"/>
          </a:p>
        </p:txBody>
      </p:sp>
      <p:pic>
        <p:nvPicPr>
          <p:cNvPr id="3076" name="Picture 6" descr="http://www3.hku.hk/mech/images/people/small/bpch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2838"/>
            <a:ext cx="5715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7" descr="http://www3.hku.hk/mech/images/people/small/ckch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192838"/>
            <a:ext cx="5715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descr="http://www3.hku.hk/mech/images/people/small/kwch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6192838"/>
            <a:ext cx="5715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9" descr="http://www3.hku.hk/mech/images/people/small/pklcha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6192838"/>
            <a:ext cx="5715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0" descr="http://www3.hku.hk/mech/images/people/small/mche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6192838"/>
            <a:ext cx="5715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1" descr="http://www3.hku.hk/mech/images/people/small/yhche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6192838"/>
            <a:ext cx="5715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2" descr="http://www3.hku.hk/mech/images/people/small/kccheung.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5200" y="6192838"/>
            <a:ext cx="5715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3" descr="http://www3.hku.hk/mech/images/people/small/wlcheung.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8600" y="6192838"/>
            <a:ext cx="5715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4" descr="http://www3.hku.hk/mech/images/people/small/kwchow.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6192838"/>
            <a:ext cx="5715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5" descr="http://www3.hku.hk/mech/images/people/small/bplho.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05400" y="6192838"/>
            <a:ext cx="5715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6" descr="http://www3.hku.hk/mech/images/people/small/lxhuang.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15000" y="6192838"/>
            <a:ext cx="5715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17" descr="http://www3.hku.hk/mech/images/people/small/mxhuang.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24600" y="6192838"/>
            <a:ext cx="5715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18" descr="http://www3.hku.hk/mech/images/people/small/scmhui.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58000" y="6192838"/>
            <a:ext cx="5715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19" descr="http://www3.hku.hk/mech/images/people/small/ralphip.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91400" y="6192838"/>
            <a:ext cx="5715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Picture 20" descr="http://www3.hku.hk/mech/images/people/small/hnlam.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001000" y="6192838"/>
            <a:ext cx="5715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Picture 21" descr="http://www3.hku.hk/mech/images/people/small/jlam.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72500" y="6192838"/>
            <a:ext cx="5715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Picture 22" descr="http://www3.hku.hk/mech/images/people/small/dycleung.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572500" y="5562600"/>
            <a:ext cx="5715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23" descr="http://www3.hku.hk/mech/images/people/small/yli.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572500" y="4876800"/>
            <a:ext cx="5715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4" name="Picture 24" descr="http://www3.hku.hk/mech/images/people/small/ylin.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572500" y="4191000"/>
            <a:ext cx="5715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5" name="Picture 25" descr="http://www3.hku.hk/mech/images/people/small/chliu.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572500" y="3505200"/>
            <a:ext cx="5715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6" name="Picture 26" descr="http://www3.hku.hk/mech/images/people/small/fliu.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572500" y="2819400"/>
            <a:ext cx="5715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7" name="Picture 27" descr="http://www3.hku.hk/mech/images/people/small/cong.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572500" y="2133600"/>
            <a:ext cx="5715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8" name="Picture 28" descr="http://www3.hku.hk/mech/images/people/small/ahwngan.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572500" y="1447800"/>
            <a:ext cx="5715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9" name="Picture 29" descr="http://www3.hku.hk/mech/images/people/small/ashum.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572500" y="762000"/>
            <a:ext cx="5715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0" name="Picture 30" descr="http://www3.hku.hk/mech/images/people/small/aksoh.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2133600"/>
            <a:ext cx="5715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1" name="Picture 31" descr="http://www3.hku.hk/mech/images/people/small/kysze.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5486400"/>
            <a:ext cx="5715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2" name="Picture 32" descr="http://www3.hku.hk/mech/images/people/small/wssze.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0" y="4800600"/>
            <a:ext cx="5715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3" name="Picture 33" descr="http://www3.hku.hk/mech/images/people/small/sttan.jp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0" y="4114800"/>
            <a:ext cx="5715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4" name="Picture 34" descr="http://www3.hku.hk/mech/images/people/small/lqwang.jp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0" y="3429000"/>
            <a:ext cx="5715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5" name="Picture 35" descr="http://www3.hku.hk/mech/images/people/small/mwang.jp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0" y="2819400"/>
            <a:ext cx="5715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6" name="Picture Placeholder 3"/>
          <p:cNvPicPr>
            <a:picLocks noChangeAspect="1" noChangeArrowheads="1"/>
          </p:cNvPicPr>
          <p:nvPr/>
        </p:nvPicPr>
        <p:blipFill>
          <a:blip r:embed="rId32" cstate="print">
            <a:extLst>
              <a:ext uri="{28A0092B-C50C-407E-A947-70E740481C1C}">
                <a14:useLocalDpi xmlns:a14="http://schemas.microsoft.com/office/drawing/2010/main" val="0"/>
              </a:ext>
            </a:extLst>
          </a:blip>
          <a:srcRect l="4099" r="4099"/>
          <a:stretch>
            <a:fillRect/>
          </a:stretch>
        </p:blipFill>
        <p:spPr bwMode="auto">
          <a:xfrm>
            <a:off x="7391400" y="0"/>
            <a:ext cx="7381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7" name="Picture 42" descr="spfeng.jpg"/>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0" y="1447800"/>
            <a:ext cx="5715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8" name="Picture 43" descr="wdli.jpg"/>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8572500" y="152400"/>
            <a:ext cx="5715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 descr="C:\Yuguo\Yuguo\Head of Dept\Development Development Plan\Retreat Photos_sam\DSC_0039.JPG"/>
          <p:cNvPicPr>
            <a:picLocks noChangeAspect="1" noChangeArrowheads="1"/>
          </p:cNvPicPr>
          <p:nvPr/>
        </p:nvPicPr>
        <p:blipFill rotWithShape="1">
          <a:blip r:embed="rId35" cstate="print">
            <a:extLst>
              <a:ext uri="{28A0092B-C50C-407E-A947-70E740481C1C}">
                <a14:useLocalDpi xmlns:a14="http://schemas.microsoft.com/office/drawing/2010/main" val="0"/>
              </a:ext>
            </a:extLst>
          </a:blip>
          <a:srcRect t="32138" b="18488"/>
          <a:stretch/>
        </p:blipFill>
        <p:spPr bwMode="auto">
          <a:xfrm>
            <a:off x="-26472" y="0"/>
            <a:ext cx="4598472" cy="1503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itle 1"/>
          <p:cNvSpPr txBox="1">
            <a:spLocks/>
          </p:cNvSpPr>
          <p:nvPr/>
        </p:nvSpPr>
        <p:spPr>
          <a:xfrm>
            <a:off x="4609778" y="406462"/>
            <a:ext cx="4248472" cy="1097280"/>
          </a:xfrm>
          <a:prstGeom prst="rect">
            <a:avLst/>
          </a:prstGeom>
        </p:spPr>
        <p:txBody>
          <a:bodyPr>
            <a:normAutofit fontScale="975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100" b="1" dirty="0" smtClean="0">
                <a:solidFill>
                  <a:srgbClr val="008000"/>
                </a:solidFill>
              </a:rPr>
              <a:t>HKU </a:t>
            </a:r>
          </a:p>
          <a:p>
            <a:pPr algn="l"/>
            <a:r>
              <a:rPr lang="en-US" sz="2100" b="1" dirty="0" smtClean="0">
                <a:solidFill>
                  <a:srgbClr val="008000"/>
                </a:solidFill>
              </a:rPr>
              <a:t>Department of Mechanical Engineering</a:t>
            </a:r>
          </a:p>
          <a:p>
            <a:pPr algn="l"/>
            <a:endParaRPr lang="en-US" sz="3200" b="1" dirty="0"/>
          </a:p>
        </p:txBody>
      </p:sp>
    </p:spTree>
    <p:extLst>
      <p:ext uri="{BB962C8B-B14F-4D97-AF65-F5344CB8AC3E}">
        <p14:creationId xmlns:p14="http://schemas.microsoft.com/office/powerpoint/2010/main" val="1911072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7280"/>
          </a:xfrm>
        </p:spPr>
        <p:txBody>
          <a:bodyPr>
            <a:normAutofit fontScale="90000"/>
          </a:bodyPr>
          <a:lstStyle/>
          <a:p>
            <a:r>
              <a:rPr lang="en-US" sz="3200" b="1" dirty="0" smtClean="0">
                <a:solidFill>
                  <a:srgbClr val="00B050"/>
                </a:solidFill>
              </a:rPr>
              <a:t>Example 1: High-Performance Computing for</a:t>
            </a:r>
            <a:br>
              <a:rPr lang="en-US" sz="3200" b="1" dirty="0" smtClean="0">
                <a:solidFill>
                  <a:srgbClr val="00B050"/>
                </a:solidFill>
              </a:rPr>
            </a:br>
            <a:r>
              <a:rPr lang="en-US" sz="3200" b="1" dirty="0" smtClean="0">
                <a:solidFill>
                  <a:srgbClr val="00B050"/>
                </a:solidFill>
              </a:rPr>
              <a:t>air turbulence/pollution studies (Prof CH Liu)</a:t>
            </a:r>
            <a:endParaRPr lang="en-US" sz="3200" b="1" dirty="0">
              <a:solidFill>
                <a:srgbClr val="00B050"/>
              </a:solidFill>
            </a:endParaRPr>
          </a:p>
        </p:txBody>
      </p:sp>
      <p:sp>
        <p:nvSpPr>
          <p:cNvPr id="3" name="Content Placeholder 2"/>
          <p:cNvSpPr>
            <a:spLocks noGrp="1"/>
          </p:cNvSpPr>
          <p:nvPr>
            <p:ph idx="1"/>
          </p:nvPr>
        </p:nvSpPr>
        <p:spPr>
          <a:xfrm>
            <a:off x="457200" y="1463040"/>
            <a:ext cx="8229600" cy="5303520"/>
          </a:xfrm>
        </p:spPr>
        <p:txBody>
          <a:bodyPr>
            <a:normAutofit fontScale="62500" lnSpcReduction="20000"/>
          </a:bodyPr>
          <a:lstStyle/>
          <a:p>
            <a:r>
              <a:rPr lang="en-US" dirty="0" smtClean="0"/>
              <a:t>Objective</a:t>
            </a:r>
          </a:p>
          <a:p>
            <a:pPr lvl="1"/>
            <a:r>
              <a:rPr lang="en-US" dirty="0" smtClean="0"/>
              <a:t>Study the transport of chemically reactive pollutants in the atmospheric boundary layer.</a:t>
            </a:r>
          </a:p>
          <a:p>
            <a:r>
              <a:rPr lang="en-US" dirty="0" smtClean="0"/>
              <a:t>Methodology</a:t>
            </a:r>
          </a:p>
          <a:p>
            <a:pPr lvl="1"/>
            <a:r>
              <a:rPr lang="en-US" dirty="0" smtClean="0"/>
              <a:t>Large-eddy simulation (LES) &amp; direct numerical simulation (DNS).</a:t>
            </a:r>
          </a:p>
          <a:p>
            <a:pPr lvl="1"/>
            <a:r>
              <a:rPr lang="en-US" dirty="0" smtClean="0"/>
              <a:t>Finite element method (FEM).</a:t>
            </a:r>
          </a:p>
          <a:p>
            <a:pPr lvl="1"/>
            <a:r>
              <a:rPr lang="en-US" dirty="0" smtClean="0"/>
              <a:t>Non-overlapping domain decomposition &amp; MPI for message passing.</a:t>
            </a:r>
          </a:p>
          <a:p>
            <a:r>
              <a:rPr lang="en-US" dirty="0" smtClean="0"/>
              <a:t>Collaborators</a:t>
            </a:r>
          </a:p>
          <a:p>
            <a:pPr lvl="1"/>
            <a:r>
              <a:rPr lang="en-US" dirty="0" smtClean="0"/>
              <a:t>Engineering Center, Shenzhen Institutes of Advanced Technology</a:t>
            </a:r>
          </a:p>
          <a:p>
            <a:pPr lvl="2"/>
            <a:r>
              <a:rPr lang="en-US" dirty="0" smtClean="0"/>
              <a:t>Fluid dynamics, turbulent chemistry &amp; pollutant transport.</a:t>
            </a:r>
          </a:p>
          <a:p>
            <a:pPr lvl="1"/>
            <a:r>
              <a:rPr lang="en-US" dirty="0" smtClean="0"/>
              <a:t>Institute of Software Application Technology, Guangzhou &amp; CAS</a:t>
            </a:r>
          </a:p>
          <a:p>
            <a:pPr lvl="2"/>
            <a:r>
              <a:rPr lang="en-US" dirty="0" smtClean="0"/>
              <a:t>Coding, parallel computing performance &amp; algorithm.</a:t>
            </a:r>
          </a:p>
          <a:p>
            <a:r>
              <a:rPr lang="en-US" dirty="0" smtClean="0"/>
              <a:t>Preliminary Findings</a:t>
            </a:r>
          </a:p>
          <a:p>
            <a:pPr lvl="1"/>
            <a:r>
              <a:rPr lang="en-US" dirty="0" smtClean="0"/>
              <a:t>Pollutant dispersion behaviors over different land surfaces are compared. A rapid dispersion is observed in rougher surface.</a:t>
            </a:r>
          </a:p>
          <a:p>
            <a:pPr lvl="1"/>
            <a:r>
              <a:rPr lang="en-US" dirty="0" smtClean="0"/>
              <a:t>Computing efficiency is examined by using different no. of cores. It is about 70% for almost 100 cores. Using more cores will be tried.</a:t>
            </a:r>
          </a:p>
          <a:p>
            <a:pPr lvl="1"/>
            <a:endParaRPr lang="en-US" dirty="0" smtClean="0"/>
          </a:p>
          <a:p>
            <a:pPr lvl="1"/>
            <a:endParaRPr lang="en-US" dirty="0" smtClean="0"/>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66" y="3704278"/>
            <a:ext cx="666083" cy="65815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31" y="4509120"/>
            <a:ext cx="667017" cy="749748"/>
          </a:xfrm>
          <a:prstGeom prst="rect">
            <a:avLst/>
          </a:prstGeom>
        </p:spPr>
      </p:pic>
    </p:spTree>
    <p:extLst>
      <p:ext uri="{BB962C8B-B14F-4D97-AF65-F5344CB8AC3E}">
        <p14:creationId xmlns:p14="http://schemas.microsoft.com/office/powerpoint/2010/main" val="126362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2479"/>
            <a:ext cx="8229600" cy="1097280"/>
          </a:xfrm>
        </p:spPr>
        <p:txBody>
          <a:bodyPr>
            <a:normAutofit fontScale="90000"/>
          </a:bodyPr>
          <a:lstStyle/>
          <a:p>
            <a:pPr algn="l"/>
            <a:r>
              <a:rPr lang="en-US" sz="3200" b="1" dirty="0">
                <a:solidFill>
                  <a:srgbClr val="00B050"/>
                </a:solidFill>
              </a:rPr>
              <a:t>High-Performance Computing for</a:t>
            </a:r>
            <a:br>
              <a:rPr lang="en-US" sz="3200" b="1" dirty="0">
                <a:solidFill>
                  <a:srgbClr val="00B050"/>
                </a:solidFill>
              </a:rPr>
            </a:br>
            <a:r>
              <a:rPr lang="en-US" sz="3200" b="1" dirty="0">
                <a:solidFill>
                  <a:srgbClr val="00B050"/>
                </a:solidFill>
              </a:rPr>
              <a:t>air turbulence/pollution studies </a:t>
            </a:r>
            <a:r>
              <a:rPr lang="en-US" sz="3200" b="1" dirty="0" smtClean="0">
                <a:solidFill>
                  <a:srgbClr val="00B050"/>
                </a:solidFill>
              </a:rPr>
              <a:t>(Prof </a:t>
            </a:r>
            <a:r>
              <a:rPr lang="en-US" sz="3200" b="1" dirty="0">
                <a:solidFill>
                  <a:srgbClr val="00B050"/>
                </a:solidFill>
              </a:rPr>
              <a:t>CH Liu)</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3000"/>
            <a:ext cx="5852160" cy="204882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8" y="4809172"/>
            <a:ext cx="5852160" cy="204882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6440" y="2692408"/>
            <a:ext cx="5852160" cy="2048828"/>
          </a:xfrm>
          <a:prstGeom prst="rect">
            <a:avLst/>
          </a:prstGeom>
        </p:spPr>
      </p:pic>
      <p:sp>
        <p:nvSpPr>
          <p:cNvPr id="10" name="TextBox 9"/>
          <p:cNvSpPr txBox="1"/>
          <p:nvPr/>
        </p:nvSpPr>
        <p:spPr>
          <a:xfrm>
            <a:off x="5943600" y="5257800"/>
            <a:ext cx="3124200" cy="1107996"/>
          </a:xfrm>
          <a:prstGeom prst="rect">
            <a:avLst/>
          </a:prstGeom>
          <a:noFill/>
          <a:ln w="25400">
            <a:solidFill>
              <a:schemeClr val="bg1"/>
            </a:solidFill>
          </a:ln>
        </p:spPr>
        <p:txBody>
          <a:bodyPr wrap="square" rtlCol="0">
            <a:spAutoFit/>
          </a:bodyPr>
          <a:lstStyle/>
          <a:p>
            <a:r>
              <a:rPr lang="en-US" sz="2200" dirty="0" smtClean="0">
                <a:solidFill>
                  <a:srgbClr val="FFC000"/>
                </a:solidFill>
              </a:rPr>
              <a:t>A rapid plume dispersion is clearly depicted for rough a land surface</a:t>
            </a:r>
            <a:endParaRPr lang="en-US" sz="2200" dirty="0">
              <a:solidFill>
                <a:srgbClr val="FFC000"/>
              </a:solidFill>
            </a:endParaRPr>
          </a:p>
        </p:txBody>
      </p:sp>
      <p:pic>
        <p:nvPicPr>
          <p:cNvPr id="11" name="Picture 25" descr="http://www3.hku.hk/mech/images/people/small/chli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8344" y="1275621"/>
            <a:ext cx="951666" cy="1107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Placeholder 3"/>
          <p:cNvPicPr>
            <a:picLocks noChangeAspect="1" noChangeArrowheads="1"/>
          </p:cNvPicPr>
          <p:nvPr/>
        </p:nvPicPr>
        <p:blipFill>
          <a:blip r:embed="rId6" cstate="print">
            <a:extLst>
              <a:ext uri="{28A0092B-C50C-407E-A947-70E740481C1C}">
                <a14:useLocalDpi xmlns:a14="http://schemas.microsoft.com/office/drawing/2010/main" val="0"/>
              </a:ext>
            </a:extLst>
          </a:blip>
          <a:srcRect l="4099" r="4099"/>
          <a:stretch>
            <a:fillRect/>
          </a:stretch>
        </p:blipFill>
        <p:spPr bwMode="auto">
          <a:xfrm>
            <a:off x="8274040" y="903"/>
            <a:ext cx="7381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136916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7373</TotalTime>
  <Words>1057</Words>
  <Application>Microsoft Office PowerPoint</Application>
  <PresentationFormat>On-screen Show (4:3)</PresentationFormat>
  <Paragraphs>99</Paragraphs>
  <Slides>15</Slides>
  <Notes>1</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Default Design</vt:lpstr>
      <vt:lpstr>Custom Design</vt:lpstr>
      <vt:lpstr>Research Collaboration in Southern China: an Opportunity and Challenge </vt:lpstr>
      <vt:lpstr>Mainland China is now the world’s second largest economy </vt:lpstr>
      <vt:lpstr>PowerPoint Presentation</vt:lpstr>
      <vt:lpstr>Contribution of manufacturing to GDP in 2010  Hong Kong &lt;2%, Singapore 22% and Korea30%  R&amp;D gross domestic expenditure and percentage of GDP in 2010  Hong Kong US$1.7 billion, 0.76% of GDP.   Singapore US$4.7 billion, 2.14% of GDP.</vt:lpstr>
      <vt:lpstr>PowerPoint Presentation</vt:lpstr>
      <vt:lpstr>PowerPoint Presentation</vt:lpstr>
      <vt:lpstr>PowerPoint Presentation</vt:lpstr>
      <vt:lpstr>Example 1: High-Performance Computing for air turbulence/pollution studies (Prof CH Liu)</vt:lpstr>
      <vt:lpstr>High-Performance Computing for air turbulence/pollution studies (Prof CH Liu)</vt:lpstr>
      <vt:lpstr>High-Performance Computing &amp; Air Turbulence/Pollution Studies</vt:lpstr>
      <vt:lpstr>PowerPoint Presentation</vt:lpstr>
      <vt:lpstr>PowerPoint Presentation</vt:lpstr>
      <vt:lpstr>PowerPoint Presentation</vt:lpstr>
      <vt:lpstr>PowerPoint Presentation</vt:lpstr>
      <vt:lpstr>Thank you</vt:lpstr>
    </vt:vector>
  </TitlesOfParts>
  <Company>hku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user_ygli</dc:creator>
  <cp:lastModifiedBy>Yuguo</cp:lastModifiedBy>
  <cp:revision>1308</cp:revision>
  <dcterms:created xsi:type="dcterms:W3CDTF">2005-03-21T14:15:42Z</dcterms:created>
  <dcterms:modified xsi:type="dcterms:W3CDTF">2012-07-16T14:19:22Z</dcterms:modified>
</cp:coreProperties>
</file>