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2" r:id="rId7"/>
    <p:sldId id="280" r:id="rId8"/>
    <p:sldId id="264" r:id="rId9"/>
    <p:sldId id="265" r:id="rId10"/>
    <p:sldId id="266" r:id="rId11"/>
    <p:sldId id="267" r:id="rId12"/>
    <p:sldId id="268" r:id="rId13"/>
    <p:sldId id="269" r:id="rId14"/>
    <p:sldId id="270" r:id="rId15"/>
    <p:sldId id="272" r:id="rId16"/>
    <p:sldId id="274" r:id="rId17"/>
    <p:sldId id="275"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0.0.2.2\phil\phil\DATA\My%20Documents\RocksPilot\Amazon-Images-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Public Amazon</a:t>
            </a:r>
            <a:r>
              <a:rPr lang="en-US" baseline="0"/>
              <a:t> Instances</a:t>
            </a:r>
          </a:p>
        </c:rich>
      </c:tx>
      <c:layout>
        <c:manualLayout>
          <c:xMode val="edge"/>
          <c:yMode val="edge"/>
          <c:x val="0.37399687999048653"/>
          <c:y val="3.6334662266453273E-2"/>
        </c:manualLayout>
      </c:layout>
      <c:overlay val="1"/>
    </c:title>
    <c:view3D>
      <c:rAngAx val="1"/>
    </c:view3D>
    <c:plotArea>
      <c:layout/>
      <c:bar3DChart>
        <c:barDir val="col"/>
        <c:grouping val="clustered"/>
        <c:ser>
          <c:idx val="0"/>
          <c:order val="0"/>
          <c:tx>
            <c:v>7-Sep-10</c:v>
          </c:tx>
          <c:dLbls>
            <c:spPr>
              <a:solidFill>
                <a:schemeClr val="accent1"/>
              </a:solidFill>
            </c:spPr>
            <c:txPr>
              <a:bodyPr rot="-3360000"/>
              <a:lstStyle/>
              <a:p>
                <a:pPr>
                  <a:defRPr/>
                </a:pPr>
                <a:endParaRPr lang="en-US"/>
              </a:p>
            </c:txPr>
            <c:showVal val="1"/>
          </c:dLbls>
          <c:cat>
            <c:strRef>
              <c:f>Sheet1!$B$4:$B$23</c:f>
              <c:strCache>
                <c:ptCount val="20"/>
                <c:pt idx="0">
                  <c:v>All</c:v>
                </c:pt>
                <c:pt idx="1">
                  <c:v>Paravirtual</c:v>
                </c:pt>
                <c:pt idx="2">
                  <c:v>HVM</c:v>
                </c:pt>
                <c:pt idx="3">
                  <c:v>Instance Store (S3)</c:v>
                </c:pt>
                <c:pt idx="4">
                  <c:v>Elastic Block Store (EBS)</c:v>
                </c:pt>
                <c:pt idx="5">
                  <c:v>Other OS/Unclassified</c:v>
                </c:pt>
                <c:pt idx="6">
                  <c:v>Ubuntu</c:v>
                </c:pt>
                <c:pt idx="7">
                  <c:v>Windows</c:v>
                </c:pt>
                <c:pt idx="8">
                  <c:v>CentOS</c:v>
                </c:pt>
                <c:pt idx="9">
                  <c:v>Fedora</c:v>
                </c:pt>
                <c:pt idx="10">
                  <c:v>Debian</c:v>
                </c:pt>
                <c:pt idx="11">
                  <c:v>Archlinux</c:v>
                </c:pt>
                <c:pt idx="12">
                  <c:v>Redhat/RHEL</c:v>
                </c:pt>
                <c:pt idx="13">
                  <c:v>OEL</c:v>
                </c:pt>
                <c:pt idx="14">
                  <c:v>Other App/Unclassified</c:v>
                </c:pt>
                <c:pt idx="15">
                  <c:v>“Cloud”</c:v>
                </c:pt>
                <c:pt idx="16">
                  <c:v>Oracle</c:v>
                </c:pt>
                <c:pt idx="17">
                  <c:v>Zeus</c:v>
                </c:pt>
                <c:pt idx="18">
                  <c:v>Hadoop</c:v>
                </c:pt>
                <c:pt idx="19">
                  <c:v>NCBI</c:v>
                </c:pt>
              </c:strCache>
            </c:strRef>
          </c:cat>
          <c:val>
            <c:numRef>
              <c:f>Sheet1!$C$4:$C$23</c:f>
              <c:numCache>
                <c:formatCode>General</c:formatCode>
                <c:ptCount val="20"/>
                <c:pt idx="0">
                  <c:v>5496</c:v>
                </c:pt>
                <c:pt idx="1">
                  <c:v>4995</c:v>
                </c:pt>
                <c:pt idx="2">
                  <c:v>501</c:v>
                </c:pt>
                <c:pt idx="3">
                  <c:v>4971</c:v>
                </c:pt>
                <c:pt idx="4">
                  <c:v>525</c:v>
                </c:pt>
                <c:pt idx="5">
                  <c:v>3537</c:v>
                </c:pt>
                <c:pt idx="6">
                  <c:v>920</c:v>
                </c:pt>
                <c:pt idx="7">
                  <c:v>508</c:v>
                </c:pt>
                <c:pt idx="8">
                  <c:v>176</c:v>
                </c:pt>
                <c:pt idx="9">
                  <c:v>139</c:v>
                </c:pt>
                <c:pt idx="10">
                  <c:v>119</c:v>
                </c:pt>
                <c:pt idx="11">
                  <c:v>45</c:v>
                </c:pt>
                <c:pt idx="12">
                  <c:v>33</c:v>
                </c:pt>
                <c:pt idx="13">
                  <c:v>19</c:v>
                </c:pt>
                <c:pt idx="14">
                  <c:v>4457</c:v>
                </c:pt>
                <c:pt idx="15">
                  <c:v>870</c:v>
                </c:pt>
                <c:pt idx="16">
                  <c:v>64</c:v>
                </c:pt>
                <c:pt idx="17">
                  <c:v>48</c:v>
                </c:pt>
                <c:pt idx="18">
                  <c:v>41</c:v>
                </c:pt>
                <c:pt idx="19">
                  <c:v>16</c:v>
                </c:pt>
              </c:numCache>
            </c:numRef>
          </c:val>
        </c:ser>
        <c:ser>
          <c:idx val="1"/>
          <c:order val="1"/>
          <c:tx>
            <c:v>30-Dec-10</c:v>
          </c:tx>
          <c:spPr>
            <a:solidFill>
              <a:srgbClr val="92D050"/>
            </a:solidFill>
          </c:spPr>
          <c:dLbls>
            <c:spPr>
              <a:solidFill>
                <a:srgbClr val="92D050"/>
              </a:solidFill>
            </c:spPr>
            <c:txPr>
              <a:bodyPr rot="-3300000" anchor="t" anchorCtr="0"/>
              <a:lstStyle/>
              <a:p>
                <a:pPr>
                  <a:defRPr/>
                </a:pPr>
                <a:endParaRPr lang="en-US"/>
              </a:p>
            </c:txPr>
            <c:showVal val="1"/>
          </c:dLbls>
          <c:cat>
            <c:strRef>
              <c:f>Sheet1!$B$4:$B$23</c:f>
              <c:strCache>
                <c:ptCount val="20"/>
                <c:pt idx="0">
                  <c:v>All</c:v>
                </c:pt>
                <c:pt idx="1">
                  <c:v>Paravirtual</c:v>
                </c:pt>
                <c:pt idx="2">
                  <c:v>HVM</c:v>
                </c:pt>
                <c:pt idx="3">
                  <c:v>Instance Store (S3)</c:v>
                </c:pt>
                <c:pt idx="4">
                  <c:v>Elastic Block Store (EBS)</c:v>
                </c:pt>
                <c:pt idx="5">
                  <c:v>Other OS/Unclassified</c:v>
                </c:pt>
                <c:pt idx="6">
                  <c:v>Ubuntu</c:v>
                </c:pt>
                <c:pt idx="7">
                  <c:v>Windows</c:v>
                </c:pt>
                <c:pt idx="8">
                  <c:v>CentOS</c:v>
                </c:pt>
                <c:pt idx="9">
                  <c:v>Fedora</c:v>
                </c:pt>
                <c:pt idx="10">
                  <c:v>Debian</c:v>
                </c:pt>
                <c:pt idx="11">
                  <c:v>Archlinux</c:v>
                </c:pt>
                <c:pt idx="12">
                  <c:v>Redhat/RHEL</c:v>
                </c:pt>
                <c:pt idx="13">
                  <c:v>OEL</c:v>
                </c:pt>
                <c:pt idx="14">
                  <c:v>Other App/Unclassified</c:v>
                </c:pt>
                <c:pt idx="15">
                  <c:v>“Cloud”</c:v>
                </c:pt>
                <c:pt idx="16">
                  <c:v>Oracle</c:v>
                </c:pt>
                <c:pt idx="17">
                  <c:v>Zeus</c:v>
                </c:pt>
                <c:pt idx="18">
                  <c:v>Hadoop</c:v>
                </c:pt>
                <c:pt idx="19">
                  <c:v>NCBI</c:v>
                </c:pt>
              </c:strCache>
            </c:strRef>
          </c:cat>
          <c:val>
            <c:numRef>
              <c:f>Sheet1!$D$4:$D$23</c:f>
              <c:numCache>
                <c:formatCode>General</c:formatCode>
                <c:ptCount val="20"/>
                <c:pt idx="0">
                  <c:v>7056</c:v>
                </c:pt>
                <c:pt idx="1">
                  <c:v>6443</c:v>
                </c:pt>
                <c:pt idx="2">
                  <c:v>613</c:v>
                </c:pt>
                <c:pt idx="3">
                  <c:v>6090</c:v>
                </c:pt>
                <c:pt idx="4">
                  <c:v>966</c:v>
                </c:pt>
                <c:pt idx="5">
                  <c:v>5786</c:v>
                </c:pt>
                <c:pt idx="6">
                  <c:v>1487</c:v>
                </c:pt>
                <c:pt idx="7">
                  <c:v>588</c:v>
                </c:pt>
                <c:pt idx="8">
                  <c:v>219</c:v>
                </c:pt>
                <c:pt idx="9">
                  <c:v>192</c:v>
                </c:pt>
                <c:pt idx="10">
                  <c:v>124</c:v>
                </c:pt>
                <c:pt idx="11">
                  <c:v>45</c:v>
                </c:pt>
                <c:pt idx="12">
                  <c:v>71</c:v>
                </c:pt>
                <c:pt idx="13">
                  <c:v>31</c:v>
                </c:pt>
                <c:pt idx="14">
                  <c:v>5830</c:v>
                </c:pt>
                <c:pt idx="15">
                  <c:v>1008</c:v>
                </c:pt>
                <c:pt idx="16">
                  <c:v>81</c:v>
                </c:pt>
                <c:pt idx="17">
                  <c:v>80</c:v>
                </c:pt>
                <c:pt idx="18">
                  <c:v>46</c:v>
                </c:pt>
                <c:pt idx="19">
                  <c:v>11</c:v>
                </c:pt>
              </c:numCache>
            </c:numRef>
          </c:val>
        </c:ser>
        <c:ser>
          <c:idx val="2"/>
          <c:order val="2"/>
          <c:tx>
            <c:strRef>
              <c:f>Sheet1!$E$3</c:f>
              <c:strCache>
                <c:ptCount val="1"/>
                <c:pt idx="0">
                  <c:v>20-Apr-11</c:v>
                </c:pt>
              </c:strCache>
            </c:strRef>
          </c:tx>
          <c:spPr>
            <a:solidFill>
              <a:srgbClr val="002060"/>
            </a:solidFill>
          </c:spPr>
          <c:dLbls>
            <c:spPr>
              <a:solidFill>
                <a:srgbClr val="002060"/>
              </a:solidFill>
            </c:spPr>
            <c:txPr>
              <a:bodyPr rot="-3300000"/>
              <a:lstStyle/>
              <a:p>
                <a:pPr>
                  <a:defRPr>
                    <a:solidFill>
                      <a:schemeClr val="bg1"/>
                    </a:solidFill>
                  </a:defRPr>
                </a:pPr>
                <a:endParaRPr lang="en-US"/>
              </a:p>
            </c:txPr>
            <c:showVal val="1"/>
          </c:dLbls>
          <c:cat>
            <c:strRef>
              <c:f>Sheet1!$B$4:$B$23</c:f>
              <c:strCache>
                <c:ptCount val="20"/>
                <c:pt idx="0">
                  <c:v>All</c:v>
                </c:pt>
                <c:pt idx="1">
                  <c:v>Paravirtual</c:v>
                </c:pt>
                <c:pt idx="2">
                  <c:v>HVM</c:v>
                </c:pt>
                <c:pt idx="3">
                  <c:v>Instance Store (S3)</c:v>
                </c:pt>
                <c:pt idx="4">
                  <c:v>Elastic Block Store (EBS)</c:v>
                </c:pt>
                <c:pt idx="5">
                  <c:v>Other OS/Unclassified</c:v>
                </c:pt>
                <c:pt idx="6">
                  <c:v>Ubuntu</c:v>
                </c:pt>
                <c:pt idx="7">
                  <c:v>Windows</c:v>
                </c:pt>
                <c:pt idx="8">
                  <c:v>CentOS</c:v>
                </c:pt>
                <c:pt idx="9">
                  <c:v>Fedora</c:v>
                </c:pt>
                <c:pt idx="10">
                  <c:v>Debian</c:v>
                </c:pt>
                <c:pt idx="11">
                  <c:v>Archlinux</c:v>
                </c:pt>
                <c:pt idx="12">
                  <c:v>Redhat/RHEL</c:v>
                </c:pt>
                <c:pt idx="13">
                  <c:v>OEL</c:v>
                </c:pt>
                <c:pt idx="14">
                  <c:v>Other App/Unclassified</c:v>
                </c:pt>
                <c:pt idx="15">
                  <c:v>“Cloud”</c:v>
                </c:pt>
                <c:pt idx="16">
                  <c:v>Oracle</c:v>
                </c:pt>
                <c:pt idx="17">
                  <c:v>Zeus</c:v>
                </c:pt>
                <c:pt idx="18">
                  <c:v>Hadoop</c:v>
                </c:pt>
                <c:pt idx="19">
                  <c:v>NCBI</c:v>
                </c:pt>
              </c:strCache>
            </c:strRef>
          </c:cat>
          <c:val>
            <c:numRef>
              <c:f>Sheet1!$E$4:$E$23</c:f>
              <c:numCache>
                <c:formatCode>General</c:formatCode>
                <c:ptCount val="20"/>
                <c:pt idx="0">
                  <c:v>8233</c:v>
                </c:pt>
                <c:pt idx="1">
                  <c:v>7485</c:v>
                </c:pt>
                <c:pt idx="2">
                  <c:v>748</c:v>
                </c:pt>
                <c:pt idx="3">
                  <c:v>6660</c:v>
                </c:pt>
                <c:pt idx="4">
                  <c:v>1603</c:v>
                </c:pt>
                <c:pt idx="5">
                  <c:v>6559</c:v>
                </c:pt>
                <c:pt idx="6">
                  <c:v>1747</c:v>
                </c:pt>
                <c:pt idx="7">
                  <c:v>709</c:v>
                </c:pt>
                <c:pt idx="8">
                  <c:v>265</c:v>
                </c:pt>
                <c:pt idx="9">
                  <c:v>397</c:v>
                </c:pt>
                <c:pt idx="10">
                  <c:v>145</c:v>
                </c:pt>
                <c:pt idx="11">
                  <c:v>46</c:v>
                </c:pt>
                <c:pt idx="12">
                  <c:v>72</c:v>
                </c:pt>
                <c:pt idx="13">
                  <c:v>40</c:v>
                </c:pt>
                <c:pt idx="14">
                  <c:v>6860</c:v>
                </c:pt>
                <c:pt idx="15">
                  <c:v>1125</c:v>
                </c:pt>
                <c:pt idx="16">
                  <c:v>84</c:v>
                </c:pt>
                <c:pt idx="17">
                  <c:v>100</c:v>
                </c:pt>
                <c:pt idx="18">
                  <c:v>56</c:v>
                </c:pt>
                <c:pt idx="19">
                  <c:v>8</c:v>
                </c:pt>
              </c:numCache>
            </c:numRef>
          </c:val>
        </c:ser>
        <c:ser>
          <c:idx val="3"/>
          <c:order val="3"/>
          <c:tx>
            <c:strRef>
              <c:f>Sheet1!$F$3</c:f>
              <c:strCache>
                <c:ptCount val="1"/>
                <c:pt idx="0">
                  <c:v>28-Nov-11</c:v>
                </c:pt>
              </c:strCache>
            </c:strRef>
          </c:tx>
          <c:spPr>
            <a:solidFill>
              <a:schemeClr val="accent1"/>
            </a:solidFill>
          </c:spPr>
          <c:dLbls>
            <c:spPr>
              <a:solidFill>
                <a:srgbClr val="4F81BD"/>
              </a:solidFill>
            </c:spPr>
            <c:txPr>
              <a:bodyPr rot="-3600000"/>
              <a:lstStyle/>
              <a:p>
                <a:pPr>
                  <a:defRPr/>
                </a:pPr>
                <a:endParaRPr lang="en-US"/>
              </a:p>
            </c:txPr>
            <c:showVal val="1"/>
          </c:dLbls>
          <c:val>
            <c:numRef>
              <c:f>Sheet1!$F$4:$F$23</c:f>
              <c:numCache>
                <c:formatCode>General</c:formatCode>
                <c:ptCount val="20"/>
                <c:pt idx="0">
                  <c:v>7856</c:v>
                </c:pt>
                <c:pt idx="1">
                  <c:v>6791</c:v>
                </c:pt>
                <c:pt idx="2">
                  <c:v>1065</c:v>
                </c:pt>
                <c:pt idx="3">
                  <c:v>5165</c:v>
                </c:pt>
                <c:pt idx="4">
                  <c:v>2691</c:v>
                </c:pt>
                <c:pt idx="5">
                  <c:v>4047</c:v>
                </c:pt>
                <c:pt idx="6">
                  <c:v>2115</c:v>
                </c:pt>
                <c:pt idx="7">
                  <c:v>963</c:v>
                </c:pt>
                <c:pt idx="8">
                  <c:v>295</c:v>
                </c:pt>
                <c:pt idx="9">
                  <c:v>184</c:v>
                </c:pt>
                <c:pt idx="10">
                  <c:v>153</c:v>
                </c:pt>
                <c:pt idx="11">
                  <c:v>45</c:v>
                </c:pt>
                <c:pt idx="12">
                  <c:v>41</c:v>
                </c:pt>
                <c:pt idx="13">
                  <c:v>13</c:v>
                </c:pt>
                <c:pt idx="14">
                  <c:v>6681</c:v>
                </c:pt>
                <c:pt idx="15">
                  <c:v>774</c:v>
                </c:pt>
                <c:pt idx="16">
                  <c:v>79</c:v>
                </c:pt>
                <c:pt idx="17">
                  <c:v>180</c:v>
                </c:pt>
                <c:pt idx="18">
                  <c:v>58</c:v>
                </c:pt>
                <c:pt idx="19">
                  <c:v>84</c:v>
                </c:pt>
              </c:numCache>
            </c:numRef>
          </c:val>
        </c:ser>
        <c:dLbls>
          <c:showVal val="1"/>
        </c:dLbls>
        <c:shape val="box"/>
        <c:axId val="203602176"/>
        <c:axId val="203608064"/>
        <c:axId val="0"/>
      </c:bar3DChart>
      <c:catAx>
        <c:axId val="203602176"/>
        <c:scaling>
          <c:orientation val="minMax"/>
        </c:scaling>
        <c:axPos val="b"/>
        <c:tickLblPos val="nextTo"/>
        <c:txPr>
          <a:bodyPr/>
          <a:lstStyle/>
          <a:p>
            <a:pPr>
              <a:defRPr sz="1100" b="1" i="0" baseline="0"/>
            </a:pPr>
            <a:endParaRPr lang="en-US"/>
          </a:p>
        </c:txPr>
        <c:crossAx val="203608064"/>
        <c:crosses val="autoZero"/>
        <c:auto val="1"/>
        <c:lblAlgn val="ctr"/>
        <c:lblOffset val="100"/>
      </c:catAx>
      <c:valAx>
        <c:axId val="203608064"/>
        <c:scaling>
          <c:orientation val="minMax"/>
        </c:scaling>
        <c:axPos val="l"/>
        <c:majorGridlines/>
        <c:numFmt formatCode="General" sourceLinked="1"/>
        <c:tickLblPos val="nextTo"/>
        <c:txPr>
          <a:bodyPr/>
          <a:lstStyle/>
          <a:p>
            <a:pPr>
              <a:defRPr sz="1100" b="1" i="0" baseline="0"/>
            </a:pPr>
            <a:endParaRPr lang="en-US"/>
          </a:p>
        </c:txPr>
        <c:crossAx val="203602176"/>
        <c:crosses val="autoZero"/>
        <c:crossBetween val="between"/>
      </c:valAx>
    </c:plotArea>
    <c:legend>
      <c:legendPos val="r"/>
      <c:layout>
        <c:manualLayout>
          <c:xMode val="edge"/>
          <c:yMode val="edge"/>
          <c:x val="0.83372092888988036"/>
          <c:y val="0.45491537568149348"/>
          <c:w val="0.13453730443648743"/>
          <c:h val="0.20456128756310307"/>
        </c:manualLayout>
      </c:layout>
      <c:overlay val="1"/>
      <c:txPr>
        <a:bodyPr/>
        <a:lstStyle/>
        <a:p>
          <a:pPr>
            <a:defRPr sz="16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6978A-AA76-4DBD-B5CE-C2FB15950C24}" type="datetimeFigureOut">
              <a:rPr lang="en-US" smtClean="0"/>
              <a:t>7/16/2012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130B6-4D1B-4505-B8F2-7AF86EEFBE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fld id="{39666FD3-95F4-4CBF-85FB-5429E24C8FDD}" type="slidenum">
              <a:rPr lang="ja-JP" altLang="en-US" sz="1200" b="0" smtClean="0">
                <a:ea typeface="MS PGothic" pitchFamily="34" charset="-128"/>
                <a:cs typeface="Arial" charset="0"/>
              </a:rPr>
              <a:pPr eaLnBrk="1" hangingPunct="1"/>
              <a:t>10</a:t>
            </a:fld>
            <a:endParaRPr lang="en-US" altLang="ja-JP" sz="1200" b="0" smtClean="0">
              <a:ea typeface="MS PGothic" pitchFamily="34" charset="-128"/>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fld id="{39666FD3-95F4-4CBF-85FB-5429E24C8FDD}" type="slidenum">
              <a:rPr lang="ja-JP" altLang="en-US" sz="1200" b="0" smtClean="0">
                <a:ea typeface="MS PGothic" pitchFamily="34" charset="-128"/>
                <a:cs typeface="Arial" charset="0"/>
              </a:rPr>
              <a:pPr eaLnBrk="1" hangingPunct="1"/>
              <a:t>19</a:t>
            </a:fld>
            <a:endParaRPr lang="en-US" altLang="ja-JP" sz="1200" b="0" smtClean="0">
              <a:ea typeface="MS PGothic" pitchFamily="34" charset="-128"/>
              <a:cs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Builds on the strong collaboration</a:t>
            </a:r>
            <a:r>
              <a:rPr lang="en-US" dirty="0" smtClean="0"/>
              <a:t> we have built up over the past 10 years</a:t>
            </a:r>
          </a:p>
          <a:p>
            <a:pPr lvl="0"/>
            <a:r>
              <a:rPr lang="en-US" dirty="0" smtClean="0"/>
              <a:t>Proposes an exciting approach to building and learning from an </a:t>
            </a:r>
            <a:r>
              <a:rPr lang="en-US" u="sng" dirty="0" smtClean="0"/>
              <a:t>experimental multi-provider cloud test bed</a:t>
            </a:r>
          </a:p>
          <a:p>
            <a:pPr lvl="0"/>
            <a:r>
              <a:rPr lang="en-US" dirty="0" smtClean="0"/>
              <a:t>Engages important scientific drivers of broad interest through what we call </a:t>
            </a:r>
            <a:r>
              <a:rPr lang="en-US" u="sng" dirty="0" smtClean="0"/>
              <a:t>scientific expeditions</a:t>
            </a:r>
          </a:p>
          <a:p>
            <a:pPr lvl="0"/>
            <a:r>
              <a:rPr lang="en-US" dirty="0" smtClean="0"/>
              <a:t>Creates </a:t>
            </a:r>
            <a:r>
              <a:rPr lang="en-US" u="sng" dirty="0" smtClean="0"/>
              <a:t>opportunities for students </a:t>
            </a:r>
            <a:r>
              <a:rPr lang="en-US" dirty="0" smtClean="0"/>
              <a:t>to be engaged in PRAGMA, to build their professional networks, to create the next generation of researchers, and to bring in new ideas</a:t>
            </a:r>
          </a:p>
          <a:p>
            <a:pPr lvl="0"/>
            <a:r>
              <a:rPr lang="en-US" dirty="0" smtClean="0"/>
              <a:t>Focuses on </a:t>
            </a:r>
            <a:r>
              <a:rPr lang="en-US" u="sng" dirty="0" smtClean="0"/>
              <a:t>building the partnership </a:t>
            </a:r>
            <a:r>
              <a:rPr lang="en-US" dirty="0" smtClean="0"/>
              <a:t>in strategic areas/regions</a:t>
            </a:r>
          </a:p>
          <a:p>
            <a:pPr lvl="0"/>
            <a:r>
              <a:rPr lang="en-US" dirty="0" smtClean="0"/>
              <a:t>Expands the number of US institutions involved in PRAGMA, and </a:t>
            </a:r>
            <a:r>
              <a:rPr lang="en-US" u="sng" dirty="0" smtClean="0"/>
              <a:t>brings in new areas of expertise and applications</a:t>
            </a:r>
            <a:endParaRPr lang="en-US" u="sng" dirty="0"/>
          </a:p>
        </p:txBody>
      </p:sp>
      <p:sp>
        <p:nvSpPr>
          <p:cNvPr id="4" name="Slide Number Placeholder 3"/>
          <p:cNvSpPr>
            <a:spLocks noGrp="1"/>
          </p:cNvSpPr>
          <p:nvPr>
            <p:ph type="sldNum" sz="quarter" idx="10"/>
          </p:nvPr>
        </p:nvSpPr>
        <p:spPr/>
        <p:txBody>
          <a:bodyPr/>
          <a:lstStyle/>
          <a:p>
            <a:fld id="{55F1327E-A44F-4B7B-BD44-67E17DE7BC75}" type="slidenum">
              <a:rPr lang="en-US" smtClean="0"/>
              <a:pPr/>
              <a:t>22</a:t>
            </a:fld>
            <a:endParaRPr lang="en-US"/>
          </a:p>
        </p:txBody>
      </p:sp>
    </p:spTree>
    <p:extLst>
      <p:ext uri="{BB962C8B-B14F-4D97-AF65-F5344CB8AC3E}">
        <p14:creationId xmlns="" xmlns:p14="http://schemas.microsoft.com/office/powerpoint/2010/main" val="340874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Savannah</a:t>
            </a:r>
          </a:p>
          <a:p>
            <a:r>
              <a:rPr lang="en-US" dirty="0" smtClean="0"/>
              <a:t>Costa Rica</a:t>
            </a:r>
          </a:p>
          <a:p>
            <a:r>
              <a:rPr lang="en-US" dirty="0" smtClean="0"/>
              <a:t>Materials</a:t>
            </a:r>
            <a:r>
              <a:rPr lang="en-US" baseline="0" dirty="0" smtClean="0"/>
              <a:t> Science</a:t>
            </a:r>
          </a:p>
          <a:p>
            <a:r>
              <a:rPr lang="en-US" baseline="0" dirty="0" smtClean="0"/>
              <a:t>Computational Chemistry</a:t>
            </a:r>
            <a:endParaRPr lang="en-US" dirty="0"/>
          </a:p>
        </p:txBody>
      </p:sp>
      <p:sp>
        <p:nvSpPr>
          <p:cNvPr id="4" name="Slide Number Placeholder 3"/>
          <p:cNvSpPr>
            <a:spLocks noGrp="1"/>
          </p:cNvSpPr>
          <p:nvPr>
            <p:ph type="sldNum" sz="quarter" idx="10"/>
          </p:nvPr>
        </p:nvSpPr>
        <p:spPr/>
        <p:txBody>
          <a:bodyPr/>
          <a:lstStyle/>
          <a:p>
            <a:fld id="{55F1327E-A44F-4B7B-BD44-67E17DE7BC75}" type="slidenum">
              <a:rPr lang="en-US" smtClean="0"/>
              <a:pPr/>
              <a:t>24</a:t>
            </a:fld>
            <a:endParaRPr lang="en-US"/>
          </a:p>
        </p:txBody>
      </p:sp>
    </p:spTree>
    <p:extLst>
      <p:ext uri="{BB962C8B-B14F-4D97-AF65-F5344CB8AC3E}">
        <p14:creationId xmlns="" xmlns:p14="http://schemas.microsoft.com/office/powerpoint/2010/main" val="143527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32C6B-F536-49DE-95E7-9EE7E5456BDB}" type="datetimeFigureOut">
              <a:rPr lang="en-US" smtClean="0"/>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32C6B-F536-49DE-95E7-9EE7E5456BDB}" type="datetimeFigureOut">
              <a:rPr lang="en-US" smtClean="0"/>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32C6B-F536-49DE-95E7-9EE7E5456BDB}" type="datetimeFigureOut">
              <a:rPr lang="en-US" smtClean="0"/>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32C6B-F536-49DE-95E7-9EE7E5456BDB}" type="datetimeFigureOut">
              <a:rPr lang="en-US" smtClean="0"/>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32C6B-F536-49DE-95E7-9EE7E5456BDB}" type="datetimeFigureOut">
              <a:rPr lang="en-US" smtClean="0"/>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32C6B-F536-49DE-95E7-9EE7E5456BDB}" type="datetimeFigureOut">
              <a:rPr lang="en-US" smtClean="0"/>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32C6B-F536-49DE-95E7-9EE7E5456BDB}" type="datetimeFigureOut">
              <a:rPr lang="en-US" smtClean="0"/>
              <a:t>7/16/2012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32C6B-F536-49DE-95E7-9EE7E5456BDB}" type="datetimeFigureOut">
              <a:rPr lang="en-US" smtClean="0"/>
              <a:t>7/16/2012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32C6B-F536-49DE-95E7-9EE7E5456BDB}" type="datetimeFigureOut">
              <a:rPr lang="en-US" smtClean="0"/>
              <a:t>7/16/2012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32C6B-F536-49DE-95E7-9EE7E5456BDB}" type="datetimeFigureOut">
              <a:rPr lang="en-US" smtClean="0"/>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32C6B-F536-49DE-95E7-9EE7E5456BDB}" type="datetimeFigureOut">
              <a:rPr lang="en-US" smtClean="0"/>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6B067-E697-4B36-9BAD-2C2F1ED08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32C6B-F536-49DE-95E7-9EE7E5456BDB}" type="datetimeFigureOut">
              <a:rPr lang="en-US" smtClean="0"/>
              <a:t>7/16/2012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6B067-E697-4B36-9BAD-2C2F1ED08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oc.pragma-grid.net/mediawiki-1.16.2/index.php/Bloss+GeoGrid" TargetMode="External"/><Relationship Id="rId7" Type="http://schemas.openxmlformats.org/officeDocument/2006/relationships/image" Target="../media/image10.wm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hyperlink" Target="http://www.apgrid.org/frontend" TargetMode="Externa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wmf"/><Relationship Id="rId3" Type="http://schemas.openxmlformats.org/officeDocument/2006/relationships/image" Target="../media/image9.gif"/><Relationship Id="rId7" Type="http://schemas.openxmlformats.org/officeDocument/2006/relationships/image" Target="../media/image7.jpeg"/><Relationship Id="rId12"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gif"/><Relationship Id="rId5" Type="http://schemas.microsoft.com/office/2007/relationships/hdphoto" Target="../media/hdphoto1.wdp"/><Relationship Id="rId15" Type="http://schemas.openxmlformats.org/officeDocument/2006/relationships/image" Target="../media/image10.wmf"/><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wmf"/><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hyperlink" Target="http://goc.pragma-grid.net/mediawiki-1.16.2/index.php/VM_deployment_script"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cs.wisc.edu/condor"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Virtualization in PRAGMA and Software Collaborations</a:t>
            </a:r>
            <a:br>
              <a:rPr lang="en-US" dirty="0" smtClean="0"/>
            </a:br>
            <a:endParaRPr lang="en-US" dirty="0"/>
          </a:p>
        </p:txBody>
      </p:sp>
      <p:sp>
        <p:nvSpPr>
          <p:cNvPr id="3" name="Subtitle 2"/>
          <p:cNvSpPr>
            <a:spLocks noGrp="1"/>
          </p:cNvSpPr>
          <p:nvPr>
            <p:ph type="subTitle" idx="1"/>
          </p:nvPr>
        </p:nvSpPr>
        <p:spPr/>
        <p:txBody>
          <a:bodyPr/>
          <a:lstStyle/>
          <a:p>
            <a:r>
              <a:rPr lang="en-US" dirty="0" smtClean="0"/>
              <a:t>Philip Papadopoulos (University of California San Diego, USA)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 xmlns:p14="http://schemas.microsoft.com/office/powerpoint/2010/main" val="913221972"/>
              </p:ext>
            </p:extLst>
          </p:nvPr>
        </p:nvGraphicFramePr>
        <p:xfrm>
          <a:off x="0" y="0"/>
          <a:ext cx="9144000" cy="6096000"/>
        </p:xfrm>
        <a:graphic>
          <a:graphicData uri="http://schemas.openxmlformats.org/presentationml/2006/ole">
            <p:oleObj spid="_x0000_s1026" name="Bitmap Image" r:id="rId4" imgW="5858693" imgH="3228571" progId="PBrush">
              <p:embed/>
            </p:oleObj>
          </a:graphicData>
        </a:graphic>
      </p:graphicFrame>
      <p:sp>
        <p:nvSpPr>
          <p:cNvPr id="633860" name="AutoShape 4"/>
          <p:cNvSpPr>
            <a:spLocks noChangeArrowheads="1"/>
          </p:cNvSpPr>
          <p:nvPr/>
        </p:nvSpPr>
        <p:spPr bwMode="auto">
          <a:xfrm>
            <a:off x="2971800" y="3124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61" name="AutoShape 5"/>
          <p:cNvSpPr>
            <a:spLocks noChangeArrowheads="1"/>
          </p:cNvSpPr>
          <p:nvPr/>
        </p:nvSpPr>
        <p:spPr bwMode="auto">
          <a:xfrm>
            <a:off x="2362200" y="3048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62" name="AutoShape 6"/>
          <p:cNvSpPr>
            <a:spLocks noChangeArrowheads="1"/>
          </p:cNvSpPr>
          <p:nvPr/>
        </p:nvSpPr>
        <p:spPr bwMode="auto">
          <a:xfrm>
            <a:off x="3657600" y="19050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63" name="AutoShape 7"/>
          <p:cNvSpPr>
            <a:spLocks noChangeArrowheads="1"/>
          </p:cNvSpPr>
          <p:nvPr/>
        </p:nvSpPr>
        <p:spPr bwMode="auto">
          <a:xfrm>
            <a:off x="3733800" y="2362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67" name="AutoShape 11"/>
          <p:cNvSpPr>
            <a:spLocks noChangeArrowheads="1"/>
          </p:cNvSpPr>
          <p:nvPr/>
        </p:nvSpPr>
        <p:spPr bwMode="auto">
          <a:xfrm>
            <a:off x="7162800" y="24384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68" name="AutoShape 12"/>
          <p:cNvSpPr>
            <a:spLocks noChangeArrowheads="1"/>
          </p:cNvSpPr>
          <p:nvPr/>
        </p:nvSpPr>
        <p:spPr bwMode="auto">
          <a:xfrm>
            <a:off x="8458200" y="50292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0" name="AutoShape 14"/>
          <p:cNvSpPr>
            <a:spLocks noChangeArrowheads="1"/>
          </p:cNvSpPr>
          <p:nvPr/>
        </p:nvSpPr>
        <p:spPr bwMode="auto">
          <a:xfrm>
            <a:off x="2971800" y="3429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1" name="Text Box 15"/>
          <p:cNvSpPr txBox="1">
            <a:spLocks noChangeArrowheads="1"/>
          </p:cNvSpPr>
          <p:nvPr/>
        </p:nvSpPr>
        <p:spPr bwMode="auto">
          <a:xfrm>
            <a:off x="251520" y="188640"/>
            <a:ext cx="8892480" cy="584775"/>
          </a:xfrm>
          <a:prstGeom prst="rect">
            <a:avLst/>
          </a:prstGeom>
          <a:solidFill>
            <a:schemeClr val="tx2">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0"/>
              </a:spcBef>
              <a:defRPr/>
            </a:pPr>
            <a:r>
              <a:rPr lang="en-US" sz="3200" dirty="0" smtClean="0">
                <a:effectLst>
                  <a:outerShdw blurRad="38100" dist="38100" dir="2700000" algn="tl">
                    <a:srgbClr val="C0C0C0"/>
                  </a:outerShdw>
                </a:effectLst>
                <a:latin typeface="+mj-lt"/>
                <a:cs typeface="Arial" charset="0"/>
              </a:rPr>
              <a:t>PRAGMA’s Distributed Infrastructure  Grid/Clouds</a:t>
            </a:r>
            <a:endParaRPr lang="en-US" sz="3200" dirty="0">
              <a:effectLst>
                <a:outerShdw blurRad="38100" dist="38100" dir="2700000" algn="tl">
                  <a:srgbClr val="C0C0C0"/>
                </a:outerShdw>
              </a:effectLst>
              <a:latin typeface="+mj-lt"/>
              <a:cs typeface="Arial" charset="0"/>
            </a:endParaRPr>
          </a:p>
        </p:txBody>
      </p:sp>
      <p:sp>
        <p:nvSpPr>
          <p:cNvPr id="633873" name="AutoShape 17"/>
          <p:cNvSpPr>
            <a:spLocks noChangeArrowheads="1"/>
          </p:cNvSpPr>
          <p:nvPr/>
        </p:nvSpPr>
        <p:spPr bwMode="auto">
          <a:xfrm>
            <a:off x="2362200" y="3048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4" name="AutoShape 18"/>
          <p:cNvSpPr>
            <a:spLocks noChangeArrowheads="1"/>
          </p:cNvSpPr>
          <p:nvPr/>
        </p:nvSpPr>
        <p:spPr bwMode="auto">
          <a:xfrm>
            <a:off x="381000" y="19050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5" name="AutoShape 19"/>
          <p:cNvSpPr>
            <a:spLocks noChangeArrowheads="1"/>
          </p:cNvSpPr>
          <p:nvPr/>
        </p:nvSpPr>
        <p:spPr bwMode="auto">
          <a:xfrm>
            <a:off x="3429000" y="2209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6" name="AutoShape 20"/>
          <p:cNvSpPr>
            <a:spLocks noChangeArrowheads="1"/>
          </p:cNvSpPr>
          <p:nvPr/>
        </p:nvSpPr>
        <p:spPr bwMode="auto">
          <a:xfrm>
            <a:off x="3200400" y="3352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7" name="AutoShape 21"/>
          <p:cNvSpPr>
            <a:spLocks noChangeArrowheads="1"/>
          </p:cNvSpPr>
          <p:nvPr/>
        </p:nvSpPr>
        <p:spPr bwMode="auto">
          <a:xfrm>
            <a:off x="3581400" y="28194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79" name="AutoShape 23"/>
          <p:cNvSpPr>
            <a:spLocks noChangeArrowheads="1"/>
          </p:cNvSpPr>
          <p:nvPr/>
        </p:nvSpPr>
        <p:spPr bwMode="auto">
          <a:xfrm>
            <a:off x="4038600" y="2362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79" name="Text Box 30"/>
          <p:cNvSpPr txBox="1">
            <a:spLocks noChangeArrowheads="1"/>
          </p:cNvSpPr>
          <p:nvPr/>
        </p:nvSpPr>
        <p:spPr bwMode="auto">
          <a:xfrm>
            <a:off x="609600" y="6096000"/>
            <a:ext cx="80010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algn="ctr" eaLnBrk="1" hangingPunct="1"/>
            <a:r>
              <a:rPr lang="en-US" dirty="0">
                <a:solidFill>
                  <a:srgbClr val="A50021"/>
                </a:solidFill>
                <a:cs typeface="Arial" charset="0"/>
              </a:rPr>
              <a:t>26 institutions </a:t>
            </a:r>
            <a:r>
              <a:rPr lang="en-US" dirty="0">
                <a:cs typeface="Arial" charset="0"/>
              </a:rPr>
              <a:t>in </a:t>
            </a:r>
            <a:r>
              <a:rPr lang="en-US" dirty="0" smtClean="0">
                <a:cs typeface="Arial" charset="0"/>
              </a:rPr>
              <a:t>17 </a:t>
            </a:r>
            <a:r>
              <a:rPr lang="en-US" dirty="0">
                <a:cs typeface="Arial" charset="0"/>
              </a:rPr>
              <a:t>countries/regions</a:t>
            </a:r>
            <a:r>
              <a:rPr lang="en-US" dirty="0">
                <a:solidFill>
                  <a:srgbClr val="A50021"/>
                </a:solidFill>
                <a:cs typeface="Arial" charset="0"/>
              </a:rPr>
              <a:t>,</a:t>
            </a:r>
            <a:r>
              <a:rPr lang="en-US" dirty="0">
                <a:cs typeface="Arial" charset="0"/>
              </a:rPr>
              <a:t> </a:t>
            </a:r>
            <a:r>
              <a:rPr lang="en-US" dirty="0" smtClean="0">
                <a:solidFill>
                  <a:srgbClr val="4D4D4D"/>
                </a:solidFill>
                <a:cs typeface="Arial" charset="0"/>
              </a:rPr>
              <a:t>23 </a:t>
            </a:r>
            <a:r>
              <a:rPr lang="en-US" dirty="0">
                <a:solidFill>
                  <a:srgbClr val="4D4D4D"/>
                </a:solidFill>
                <a:cs typeface="Arial" charset="0"/>
              </a:rPr>
              <a:t>compute sites, </a:t>
            </a:r>
            <a:r>
              <a:rPr lang="en-US" dirty="0" smtClean="0">
                <a:solidFill>
                  <a:srgbClr val="FF9900"/>
                </a:solidFill>
                <a:cs typeface="Arial" charset="0"/>
              </a:rPr>
              <a:t>10VM sites</a:t>
            </a:r>
            <a:endParaRPr lang="en-US" dirty="0">
              <a:cs typeface="Arial" charset="0"/>
            </a:endParaRPr>
          </a:p>
        </p:txBody>
      </p:sp>
      <p:sp>
        <p:nvSpPr>
          <p:cNvPr id="633887" name="AutoShape 31"/>
          <p:cNvSpPr>
            <a:spLocks noChangeArrowheads="1"/>
          </p:cNvSpPr>
          <p:nvPr/>
        </p:nvSpPr>
        <p:spPr bwMode="auto">
          <a:xfrm>
            <a:off x="5105400" y="51054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889" name="AutoShape 33"/>
          <p:cNvSpPr>
            <a:spLocks noChangeArrowheads="1"/>
          </p:cNvSpPr>
          <p:nvPr/>
        </p:nvSpPr>
        <p:spPr bwMode="auto">
          <a:xfrm>
            <a:off x="8229600" y="3352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382" name="Text Box 35"/>
          <p:cNvSpPr txBox="1">
            <a:spLocks noChangeArrowheads="1"/>
          </p:cNvSpPr>
          <p:nvPr/>
        </p:nvSpPr>
        <p:spPr bwMode="auto">
          <a:xfrm>
            <a:off x="762000" y="1066800"/>
            <a:ext cx="1096963"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a:solidFill>
                  <a:srgbClr val="A50021"/>
                </a:solidFill>
              </a:rPr>
              <a:t>UZH</a:t>
            </a:r>
          </a:p>
          <a:p>
            <a:pPr eaLnBrk="1" hangingPunct="1"/>
            <a:r>
              <a:rPr lang="en-US"/>
              <a:t>Switzerland</a:t>
            </a:r>
          </a:p>
        </p:txBody>
      </p:sp>
      <p:sp>
        <p:nvSpPr>
          <p:cNvPr id="15383" name="Line 36"/>
          <p:cNvSpPr>
            <a:spLocks noChangeShapeType="1"/>
          </p:cNvSpPr>
          <p:nvPr/>
        </p:nvSpPr>
        <p:spPr bwMode="auto">
          <a:xfrm flipV="1">
            <a:off x="533400" y="1600200"/>
            <a:ext cx="685800" cy="3810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84" name="Text Box 37"/>
          <p:cNvSpPr txBox="1">
            <a:spLocks noChangeArrowheads="1"/>
          </p:cNvSpPr>
          <p:nvPr/>
        </p:nvSpPr>
        <p:spPr bwMode="auto">
          <a:xfrm>
            <a:off x="1447800" y="3429000"/>
            <a:ext cx="995363" cy="738664"/>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chemeClr val="accent2">
                    <a:lumMod val="60000"/>
                    <a:lumOff val="40000"/>
                  </a:schemeClr>
                </a:solidFill>
              </a:rPr>
              <a:t>NECTEC</a:t>
            </a:r>
          </a:p>
          <a:p>
            <a:pPr eaLnBrk="1" hangingPunct="1"/>
            <a:r>
              <a:rPr lang="en-US" u="sng" dirty="0">
                <a:solidFill>
                  <a:srgbClr val="00CC00"/>
                </a:solidFill>
              </a:rPr>
              <a:t>KU</a:t>
            </a:r>
          </a:p>
          <a:p>
            <a:pPr eaLnBrk="1" hangingPunct="1"/>
            <a:r>
              <a:rPr lang="en-US" dirty="0"/>
              <a:t>Thailand</a:t>
            </a:r>
          </a:p>
        </p:txBody>
      </p:sp>
      <p:sp>
        <p:nvSpPr>
          <p:cNvPr id="15385" name="Line 38"/>
          <p:cNvSpPr>
            <a:spLocks noChangeShapeType="1"/>
          </p:cNvSpPr>
          <p:nvPr/>
        </p:nvSpPr>
        <p:spPr bwMode="auto">
          <a:xfrm flipH="1">
            <a:off x="2438400" y="3276600"/>
            <a:ext cx="609600" cy="5334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86" name="Text Box 39"/>
          <p:cNvSpPr txBox="1">
            <a:spLocks noChangeArrowheads="1"/>
          </p:cNvSpPr>
          <p:nvPr/>
        </p:nvSpPr>
        <p:spPr bwMode="auto">
          <a:xfrm>
            <a:off x="1143000" y="2743200"/>
            <a:ext cx="99060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smtClean="0">
                <a:solidFill>
                  <a:srgbClr val="C00000"/>
                </a:solidFill>
              </a:rPr>
              <a:t>UoHyd</a:t>
            </a:r>
            <a:endParaRPr lang="en-US" u="sng" dirty="0">
              <a:solidFill>
                <a:srgbClr val="C00000"/>
              </a:solidFill>
            </a:endParaRPr>
          </a:p>
          <a:p>
            <a:pPr eaLnBrk="1" hangingPunct="1"/>
            <a:r>
              <a:rPr lang="en-US" dirty="0" smtClean="0"/>
              <a:t>India</a:t>
            </a:r>
            <a:endParaRPr lang="en-US" dirty="0"/>
          </a:p>
        </p:txBody>
      </p:sp>
      <p:sp>
        <p:nvSpPr>
          <p:cNvPr id="15387" name="Line 40"/>
          <p:cNvSpPr>
            <a:spLocks noChangeShapeType="1"/>
          </p:cNvSpPr>
          <p:nvPr/>
        </p:nvSpPr>
        <p:spPr bwMode="auto">
          <a:xfrm>
            <a:off x="2057400" y="3048000"/>
            <a:ext cx="381000" cy="1524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88" name="Text Box 41"/>
          <p:cNvSpPr txBox="1">
            <a:spLocks noChangeArrowheads="1"/>
          </p:cNvSpPr>
          <p:nvPr/>
        </p:nvSpPr>
        <p:spPr bwMode="auto">
          <a:xfrm>
            <a:off x="1524000" y="4343400"/>
            <a:ext cx="837730" cy="738664"/>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rgbClr val="C00000"/>
                </a:solidFill>
              </a:rPr>
              <a:t>MIMOS</a:t>
            </a:r>
          </a:p>
          <a:p>
            <a:pPr eaLnBrk="1" hangingPunct="1"/>
            <a:r>
              <a:rPr lang="en-US" u="sng" dirty="0" smtClean="0">
                <a:solidFill>
                  <a:schemeClr val="accent2">
                    <a:lumMod val="60000"/>
                    <a:lumOff val="40000"/>
                  </a:schemeClr>
                </a:solidFill>
              </a:rPr>
              <a:t>USM</a:t>
            </a:r>
            <a:endParaRPr lang="en-US" u="sng" dirty="0">
              <a:solidFill>
                <a:schemeClr val="accent2">
                  <a:lumMod val="60000"/>
                  <a:lumOff val="40000"/>
                </a:schemeClr>
              </a:solidFill>
            </a:endParaRPr>
          </a:p>
          <a:p>
            <a:pPr eaLnBrk="1" hangingPunct="1"/>
            <a:r>
              <a:rPr lang="en-US" dirty="0" smtClean="0"/>
              <a:t>Malaysia</a:t>
            </a:r>
            <a:endParaRPr lang="en-US" dirty="0"/>
          </a:p>
        </p:txBody>
      </p:sp>
      <p:sp>
        <p:nvSpPr>
          <p:cNvPr id="15389" name="Line 42"/>
          <p:cNvSpPr>
            <a:spLocks noChangeShapeType="1"/>
          </p:cNvSpPr>
          <p:nvPr/>
        </p:nvSpPr>
        <p:spPr bwMode="auto">
          <a:xfrm flipV="1">
            <a:off x="2362200" y="3581400"/>
            <a:ext cx="685800" cy="10668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90" name="Text Box 43"/>
          <p:cNvSpPr txBox="1">
            <a:spLocks noChangeArrowheads="1"/>
          </p:cNvSpPr>
          <p:nvPr/>
        </p:nvSpPr>
        <p:spPr bwMode="auto">
          <a:xfrm>
            <a:off x="2286000" y="2514600"/>
            <a:ext cx="962025" cy="484188"/>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288" tIns="18288" rIns="18288" bIns="18288"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chemeClr val="accent2">
                    <a:lumMod val="60000"/>
                    <a:lumOff val="40000"/>
                  </a:schemeClr>
                </a:solidFill>
              </a:rPr>
              <a:t>HKU</a:t>
            </a:r>
          </a:p>
          <a:p>
            <a:pPr eaLnBrk="1" hangingPunct="1"/>
            <a:r>
              <a:rPr lang="en-US" dirty="0" err="1"/>
              <a:t>HongKong</a:t>
            </a:r>
            <a:endParaRPr lang="en-US" dirty="0"/>
          </a:p>
        </p:txBody>
      </p:sp>
      <p:sp>
        <p:nvSpPr>
          <p:cNvPr id="15391" name="Line 44"/>
          <p:cNvSpPr>
            <a:spLocks noChangeShapeType="1"/>
          </p:cNvSpPr>
          <p:nvPr/>
        </p:nvSpPr>
        <p:spPr bwMode="auto">
          <a:xfrm flipH="1" flipV="1">
            <a:off x="3276600" y="2743200"/>
            <a:ext cx="15240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92" name="Text Box 45"/>
          <p:cNvSpPr txBox="1">
            <a:spLocks noChangeArrowheads="1"/>
          </p:cNvSpPr>
          <p:nvPr/>
        </p:nvSpPr>
        <p:spPr bwMode="auto">
          <a:xfrm>
            <a:off x="4419600" y="2362200"/>
            <a:ext cx="766763" cy="738664"/>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chemeClr val="accent2">
                    <a:lumMod val="60000"/>
                    <a:lumOff val="40000"/>
                  </a:schemeClr>
                </a:solidFill>
              </a:rPr>
              <a:t>ASGC</a:t>
            </a:r>
          </a:p>
          <a:p>
            <a:pPr eaLnBrk="1" hangingPunct="1"/>
            <a:r>
              <a:rPr lang="en-US" u="sng" dirty="0">
                <a:solidFill>
                  <a:srgbClr val="C00000"/>
                </a:solidFill>
              </a:rPr>
              <a:t>NCHC</a:t>
            </a:r>
          </a:p>
          <a:p>
            <a:pPr eaLnBrk="1" hangingPunct="1"/>
            <a:r>
              <a:rPr lang="en-US" dirty="0"/>
              <a:t>Taiwan</a:t>
            </a:r>
          </a:p>
        </p:txBody>
      </p:sp>
      <p:sp>
        <p:nvSpPr>
          <p:cNvPr id="15393" name="Line 46"/>
          <p:cNvSpPr>
            <a:spLocks noChangeShapeType="1"/>
          </p:cNvSpPr>
          <p:nvPr/>
        </p:nvSpPr>
        <p:spPr bwMode="auto">
          <a:xfrm flipV="1">
            <a:off x="3733800" y="2743200"/>
            <a:ext cx="68580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94" name="Text Box 47"/>
          <p:cNvSpPr txBox="1">
            <a:spLocks noChangeArrowheads="1"/>
          </p:cNvSpPr>
          <p:nvPr/>
        </p:nvSpPr>
        <p:spPr bwMode="auto">
          <a:xfrm>
            <a:off x="4572000" y="3733800"/>
            <a:ext cx="1066800" cy="1114151"/>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8288" tIns="18288" rIns="18288" bIns="18288"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chemeClr val="accent2">
                    <a:lumMod val="60000"/>
                    <a:lumOff val="40000"/>
                  </a:schemeClr>
                </a:solidFill>
              </a:rPr>
              <a:t>HCMUT</a:t>
            </a:r>
          </a:p>
          <a:p>
            <a:pPr eaLnBrk="1" hangingPunct="1"/>
            <a:r>
              <a:rPr lang="en-US" dirty="0">
                <a:solidFill>
                  <a:schemeClr val="accent2">
                    <a:lumMod val="60000"/>
                    <a:lumOff val="40000"/>
                  </a:schemeClr>
                </a:solidFill>
              </a:rPr>
              <a:t>HUT</a:t>
            </a:r>
          </a:p>
          <a:p>
            <a:pPr eaLnBrk="1" hangingPunct="1"/>
            <a:r>
              <a:rPr lang="en-US" dirty="0">
                <a:solidFill>
                  <a:schemeClr val="accent2">
                    <a:lumMod val="60000"/>
                    <a:lumOff val="40000"/>
                  </a:schemeClr>
                </a:solidFill>
              </a:rPr>
              <a:t>IOIT-Hanoi</a:t>
            </a:r>
          </a:p>
          <a:p>
            <a:pPr eaLnBrk="1" hangingPunct="1"/>
            <a:r>
              <a:rPr lang="en-US" u="sng" dirty="0">
                <a:solidFill>
                  <a:schemeClr val="accent2">
                    <a:lumMod val="60000"/>
                    <a:lumOff val="40000"/>
                  </a:schemeClr>
                </a:solidFill>
              </a:rPr>
              <a:t>IOIT-HCM</a:t>
            </a:r>
          </a:p>
          <a:p>
            <a:pPr eaLnBrk="1" hangingPunct="1"/>
            <a:r>
              <a:rPr lang="en-US" dirty="0"/>
              <a:t>Vietnam</a:t>
            </a:r>
          </a:p>
        </p:txBody>
      </p:sp>
      <p:sp>
        <p:nvSpPr>
          <p:cNvPr id="15395" name="Line 48"/>
          <p:cNvSpPr>
            <a:spLocks noChangeShapeType="1"/>
          </p:cNvSpPr>
          <p:nvPr/>
        </p:nvSpPr>
        <p:spPr bwMode="auto">
          <a:xfrm>
            <a:off x="3352800" y="3505200"/>
            <a:ext cx="1219200" cy="8382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96" name="Text Box 49"/>
          <p:cNvSpPr txBox="1">
            <a:spLocks noChangeArrowheads="1"/>
          </p:cNvSpPr>
          <p:nvPr/>
        </p:nvSpPr>
        <p:spPr bwMode="auto">
          <a:xfrm>
            <a:off x="4876800" y="1219200"/>
            <a:ext cx="943015" cy="954107"/>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rgbClr val="C00000"/>
                </a:solidFill>
              </a:rPr>
              <a:t>AIST</a:t>
            </a:r>
          </a:p>
          <a:p>
            <a:pPr eaLnBrk="1" hangingPunct="1"/>
            <a:r>
              <a:rPr lang="en-US" dirty="0" err="1">
                <a:solidFill>
                  <a:srgbClr val="C00000"/>
                </a:solidFill>
              </a:rPr>
              <a:t>OsakaU</a:t>
            </a:r>
            <a:endParaRPr lang="en-US" dirty="0">
              <a:solidFill>
                <a:srgbClr val="C00000"/>
              </a:solidFill>
            </a:endParaRPr>
          </a:p>
          <a:p>
            <a:pPr eaLnBrk="1" hangingPunct="1"/>
            <a:r>
              <a:rPr lang="en-US" u="sng" dirty="0" err="1">
                <a:solidFill>
                  <a:schemeClr val="accent2">
                    <a:lumMod val="60000"/>
                    <a:lumOff val="40000"/>
                  </a:schemeClr>
                </a:solidFill>
              </a:rPr>
              <a:t>UTsukuba</a:t>
            </a:r>
            <a:endParaRPr lang="en-US" u="sng" dirty="0">
              <a:solidFill>
                <a:schemeClr val="accent2">
                  <a:lumMod val="60000"/>
                  <a:lumOff val="40000"/>
                </a:schemeClr>
              </a:solidFill>
            </a:endParaRPr>
          </a:p>
          <a:p>
            <a:pPr eaLnBrk="1" hangingPunct="1"/>
            <a:r>
              <a:rPr lang="en-US" dirty="0"/>
              <a:t>Japan</a:t>
            </a:r>
          </a:p>
        </p:txBody>
      </p:sp>
      <p:sp>
        <p:nvSpPr>
          <p:cNvPr id="15397" name="Line 50"/>
          <p:cNvSpPr>
            <a:spLocks noChangeShapeType="1"/>
          </p:cNvSpPr>
          <p:nvPr/>
        </p:nvSpPr>
        <p:spPr bwMode="auto">
          <a:xfrm flipV="1">
            <a:off x="4191000" y="1828800"/>
            <a:ext cx="685800" cy="6858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00" name="Text Box 53"/>
          <p:cNvSpPr txBox="1">
            <a:spLocks noChangeArrowheads="1"/>
          </p:cNvSpPr>
          <p:nvPr/>
        </p:nvSpPr>
        <p:spPr bwMode="auto">
          <a:xfrm>
            <a:off x="3957638" y="5410200"/>
            <a:ext cx="86995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chemeClr val="accent2">
                    <a:lumMod val="60000"/>
                    <a:lumOff val="40000"/>
                  </a:schemeClr>
                </a:solidFill>
              </a:rPr>
              <a:t>MU</a:t>
            </a:r>
          </a:p>
          <a:p>
            <a:pPr eaLnBrk="1" hangingPunct="1"/>
            <a:r>
              <a:rPr lang="en-US" dirty="0"/>
              <a:t>Australia</a:t>
            </a:r>
          </a:p>
        </p:txBody>
      </p:sp>
      <p:sp>
        <p:nvSpPr>
          <p:cNvPr id="15401" name="Line 54"/>
          <p:cNvSpPr>
            <a:spLocks noChangeShapeType="1"/>
          </p:cNvSpPr>
          <p:nvPr/>
        </p:nvSpPr>
        <p:spPr bwMode="auto">
          <a:xfrm flipH="1" flipV="1">
            <a:off x="4419600" y="5181600"/>
            <a:ext cx="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02" name="Text Box 57"/>
          <p:cNvSpPr txBox="1">
            <a:spLocks noChangeArrowheads="1"/>
          </p:cNvSpPr>
          <p:nvPr/>
        </p:nvSpPr>
        <p:spPr bwMode="auto">
          <a:xfrm>
            <a:off x="4033838" y="1447800"/>
            <a:ext cx="600485" cy="738664"/>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chemeClr val="accent2">
                    <a:lumMod val="60000"/>
                    <a:lumOff val="40000"/>
                  </a:schemeClr>
                </a:solidFill>
              </a:rPr>
              <a:t>KISTI</a:t>
            </a:r>
          </a:p>
          <a:p>
            <a:pPr eaLnBrk="1" hangingPunct="1"/>
            <a:r>
              <a:rPr lang="en-US" u="sng" dirty="0">
                <a:solidFill>
                  <a:schemeClr val="accent2">
                    <a:lumMod val="60000"/>
                    <a:lumOff val="40000"/>
                  </a:schemeClr>
                </a:solidFill>
              </a:rPr>
              <a:t>KMU</a:t>
            </a:r>
          </a:p>
          <a:p>
            <a:pPr eaLnBrk="1" hangingPunct="1"/>
            <a:r>
              <a:rPr lang="en-US" dirty="0"/>
              <a:t>Korea</a:t>
            </a:r>
          </a:p>
        </p:txBody>
      </p:sp>
      <p:sp>
        <p:nvSpPr>
          <p:cNvPr id="15403" name="Line 58"/>
          <p:cNvSpPr>
            <a:spLocks noChangeShapeType="1"/>
          </p:cNvSpPr>
          <p:nvPr/>
        </p:nvSpPr>
        <p:spPr bwMode="auto">
          <a:xfrm flipV="1">
            <a:off x="3886200" y="2209800"/>
            <a:ext cx="15240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04" name="Text Box 59"/>
          <p:cNvSpPr txBox="1">
            <a:spLocks noChangeArrowheads="1"/>
          </p:cNvSpPr>
          <p:nvPr/>
        </p:nvSpPr>
        <p:spPr bwMode="auto">
          <a:xfrm>
            <a:off x="3352800" y="1219200"/>
            <a:ext cx="60325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chemeClr val="accent2">
                    <a:lumMod val="60000"/>
                    <a:lumOff val="40000"/>
                  </a:schemeClr>
                </a:solidFill>
              </a:rPr>
              <a:t>JLU</a:t>
            </a:r>
          </a:p>
          <a:p>
            <a:pPr eaLnBrk="1" hangingPunct="1"/>
            <a:r>
              <a:rPr lang="en-US" dirty="0"/>
              <a:t>China</a:t>
            </a:r>
          </a:p>
        </p:txBody>
      </p:sp>
      <p:sp>
        <p:nvSpPr>
          <p:cNvPr id="15405" name="Line 60"/>
          <p:cNvSpPr>
            <a:spLocks noChangeShapeType="1"/>
          </p:cNvSpPr>
          <p:nvPr/>
        </p:nvSpPr>
        <p:spPr bwMode="auto">
          <a:xfrm flipH="1" flipV="1">
            <a:off x="3657600" y="1752600"/>
            <a:ext cx="7620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06" name="Text Box 61"/>
          <p:cNvSpPr txBox="1">
            <a:spLocks noChangeArrowheads="1"/>
          </p:cNvSpPr>
          <p:nvPr/>
        </p:nvSpPr>
        <p:spPr bwMode="auto">
          <a:xfrm>
            <a:off x="6400800" y="1752600"/>
            <a:ext cx="690563"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SDSC</a:t>
            </a:r>
          </a:p>
          <a:p>
            <a:pPr eaLnBrk="1" hangingPunct="1"/>
            <a:r>
              <a:rPr lang="en-US" dirty="0"/>
              <a:t>USA</a:t>
            </a:r>
          </a:p>
        </p:txBody>
      </p:sp>
      <p:sp>
        <p:nvSpPr>
          <p:cNvPr id="15407" name="Line 62"/>
          <p:cNvSpPr>
            <a:spLocks noChangeShapeType="1"/>
          </p:cNvSpPr>
          <p:nvPr/>
        </p:nvSpPr>
        <p:spPr bwMode="auto">
          <a:xfrm>
            <a:off x="6781800" y="2286000"/>
            <a:ext cx="457200" cy="2286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10" name="Text Box 69"/>
          <p:cNvSpPr txBox="1">
            <a:spLocks noChangeArrowheads="1"/>
          </p:cNvSpPr>
          <p:nvPr/>
        </p:nvSpPr>
        <p:spPr bwMode="auto">
          <a:xfrm>
            <a:off x="7615238" y="5334000"/>
            <a:ext cx="67310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a:solidFill>
                  <a:schemeClr val="accent2">
                    <a:lumMod val="60000"/>
                    <a:lumOff val="40000"/>
                  </a:schemeClr>
                </a:solidFill>
              </a:rPr>
              <a:t>UChile</a:t>
            </a:r>
            <a:endParaRPr lang="en-US" u="sng" dirty="0">
              <a:solidFill>
                <a:schemeClr val="accent2">
                  <a:lumMod val="60000"/>
                  <a:lumOff val="40000"/>
                </a:schemeClr>
              </a:solidFill>
            </a:endParaRPr>
          </a:p>
          <a:p>
            <a:pPr eaLnBrk="1" hangingPunct="1"/>
            <a:r>
              <a:rPr lang="en-US" dirty="0"/>
              <a:t>Chile</a:t>
            </a:r>
          </a:p>
        </p:txBody>
      </p:sp>
      <p:sp>
        <p:nvSpPr>
          <p:cNvPr id="15411" name="Line 70"/>
          <p:cNvSpPr>
            <a:spLocks noChangeShapeType="1"/>
          </p:cNvSpPr>
          <p:nvPr/>
        </p:nvSpPr>
        <p:spPr bwMode="auto">
          <a:xfrm flipV="1">
            <a:off x="8229600" y="5181600"/>
            <a:ext cx="304800" cy="1524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12" name="Text Box 80"/>
          <p:cNvSpPr txBox="1">
            <a:spLocks noChangeArrowheads="1"/>
          </p:cNvSpPr>
          <p:nvPr/>
        </p:nvSpPr>
        <p:spPr bwMode="auto">
          <a:xfrm>
            <a:off x="6700838" y="3505200"/>
            <a:ext cx="1176337"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a:solidFill>
                  <a:schemeClr val="accent2">
                    <a:lumMod val="60000"/>
                    <a:lumOff val="40000"/>
                  </a:schemeClr>
                </a:solidFill>
              </a:rPr>
              <a:t>CeNAT</a:t>
            </a:r>
            <a:r>
              <a:rPr lang="en-US" u="sng" dirty="0">
                <a:solidFill>
                  <a:schemeClr val="accent2">
                    <a:lumMod val="60000"/>
                    <a:lumOff val="40000"/>
                  </a:schemeClr>
                </a:solidFill>
              </a:rPr>
              <a:t>-ITCR</a:t>
            </a:r>
          </a:p>
          <a:p>
            <a:pPr eaLnBrk="1" hangingPunct="1"/>
            <a:r>
              <a:rPr lang="en-US" dirty="0"/>
              <a:t>Costa Rica</a:t>
            </a:r>
          </a:p>
        </p:txBody>
      </p:sp>
      <p:sp>
        <p:nvSpPr>
          <p:cNvPr id="15413" name="Line 81"/>
          <p:cNvSpPr>
            <a:spLocks noChangeShapeType="1"/>
          </p:cNvSpPr>
          <p:nvPr/>
        </p:nvSpPr>
        <p:spPr bwMode="auto">
          <a:xfrm flipV="1">
            <a:off x="7848600" y="3505200"/>
            <a:ext cx="457200" cy="152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14" name="Text Box 82"/>
          <p:cNvSpPr txBox="1">
            <a:spLocks noChangeArrowheads="1"/>
          </p:cNvSpPr>
          <p:nvPr/>
        </p:nvSpPr>
        <p:spPr bwMode="auto">
          <a:xfrm>
            <a:off x="5486400" y="5410200"/>
            <a:ext cx="1184275" cy="528638"/>
          </a:xfrm>
          <a:prstGeom prst="rect">
            <a:avLst/>
          </a:prstGeom>
          <a:solidFill>
            <a:schemeClr val="bg1"/>
          </a:solidFill>
          <a:ln w="9525" algn="ctr">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a:solidFill>
                  <a:schemeClr val="accent2">
                    <a:lumMod val="60000"/>
                    <a:lumOff val="40000"/>
                  </a:schemeClr>
                </a:solidFill>
              </a:rPr>
              <a:t>BESTGrid</a:t>
            </a:r>
            <a:endParaRPr lang="en-US" u="sng" dirty="0">
              <a:solidFill>
                <a:schemeClr val="accent2">
                  <a:lumMod val="60000"/>
                  <a:lumOff val="40000"/>
                </a:schemeClr>
              </a:solidFill>
            </a:endParaRPr>
          </a:p>
          <a:p>
            <a:pPr eaLnBrk="1" hangingPunct="1"/>
            <a:r>
              <a:rPr lang="en-US" dirty="0"/>
              <a:t>New Zealand</a:t>
            </a:r>
          </a:p>
        </p:txBody>
      </p:sp>
      <p:sp>
        <p:nvSpPr>
          <p:cNvPr id="15415" name="Line 83"/>
          <p:cNvSpPr>
            <a:spLocks noChangeShapeType="1"/>
          </p:cNvSpPr>
          <p:nvPr/>
        </p:nvSpPr>
        <p:spPr bwMode="auto">
          <a:xfrm flipH="1" flipV="1">
            <a:off x="5257800" y="5257800"/>
            <a:ext cx="228600" cy="152400"/>
          </a:xfrm>
          <a:prstGeom prst="line">
            <a:avLst/>
          </a:prstGeom>
          <a:noFill/>
          <a:ln w="1905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16" name="Text Box 86"/>
          <p:cNvSpPr txBox="1">
            <a:spLocks noChangeArrowheads="1"/>
          </p:cNvSpPr>
          <p:nvPr/>
        </p:nvSpPr>
        <p:spPr bwMode="auto">
          <a:xfrm>
            <a:off x="2438400" y="1295400"/>
            <a:ext cx="754063"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smtClean="0">
                <a:solidFill>
                  <a:srgbClr val="C00000"/>
                </a:solidFill>
              </a:rPr>
              <a:t>CNIC</a:t>
            </a:r>
            <a:endParaRPr lang="en-US" u="sng" dirty="0">
              <a:solidFill>
                <a:srgbClr val="C00000"/>
              </a:solidFill>
            </a:endParaRPr>
          </a:p>
          <a:p>
            <a:pPr eaLnBrk="1" hangingPunct="1"/>
            <a:r>
              <a:rPr lang="en-US" dirty="0" smtClean="0"/>
              <a:t>China</a:t>
            </a:r>
            <a:endParaRPr lang="en-US" dirty="0"/>
          </a:p>
        </p:txBody>
      </p:sp>
      <p:sp>
        <p:nvSpPr>
          <p:cNvPr id="15417" name="Line 87"/>
          <p:cNvSpPr>
            <a:spLocks noChangeShapeType="1"/>
          </p:cNvSpPr>
          <p:nvPr/>
        </p:nvSpPr>
        <p:spPr bwMode="auto">
          <a:xfrm flipH="1" flipV="1">
            <a:off x="3124200" y="1828800"/>
            <a:ext cx="381000" cy="4572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633944" name="AutoShape 88"/>
          <p:cNvSpPr>
            <a:spLocks noChangeArrowheads="1"/>
          </p:cNvSpPr>
          <p:nvPr/>
        </p:nvSpPr>
        <p:spPr bwMode="auto">
          <a:xfrm>
            <a:off x="4267200" y="5029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945" name="AutoShape 89"/>
          <p:cNvSpPr>
            <a:spLocks noChangeArrowheads="1"/>
          </p:cNvSpPr>
          <p:nvPr/>
        </p:nvSpPr>
        <p:spPr bwMode="auto">
          <a:xfrm>
            <a:off x="3352800" y="2895600"/>
            <a:ext cx="228600" cy="228600"/>
          </a:xfrm>
          <a:prstGeom prst="star5">
            <a:avLst/>
          </a:prstGeom>
          <a:solidFill>
            <a:srgbClr val="FF00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33952" name="AutoShape 96"/>
          <p:cNvSpPr>
            <a:spLocks noChangeArrowheads="1"/>
          </p:cNvSpPr>
          <p:nvPr/>
        </p:nvSpPr>
        <p:spPr bwMode="auto">
          <a:xfrm>
            <a:off x="3048000" y="2286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421" name="Text Box 97"/>
          <p:cNvSpPr txBox="1">
            <a:spLocks noChangeArrowheads="1"/>
          </p:cNvSpPr>
          <p:nvPr/>
        </p:nvSpPr>
        <p:spPr bwMode="auto">
          <a:xfrm>
            <a:off x="1752600" y="1828800"/>
            <a:ext cx="60325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a:solidFill>
                  <a:srgbClr val="A50021"/>
                </a:solidFill>
              </a:rPr>
              <a:t>LZU</a:t>
            </a:r>
          </a:p>
          <a:p>
            <a:pPr eaLnBrk="1" hangingPunct="1"/>
            <a:r>
              <a:rPr lang="en-US"/>
              <a:t>China</a:t>
            </a:r>
          </a:p>
        </p:txBody>
      </p:sp>
      <p:sp>
        <p:nvSpPr>
          <p:cNvPr id="15422" name="Line 98"/>
          <p:cNvSpPr>
            <a:spLocks noChangeShapeType="1"/>
          </p:cNvSpPr>
          <p:nvPr/>
        </p:nvSpPr>
        <p:spPr bwMode="auto">
          <a:xfrm flipH="1" flipV="1">
            <a:off x="2362200" y="2133600"/>
            <a:ext cx="762000" cy="3048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633957" name="AutoShape 101"/>
          <p:cNvSpPr>
            <a:spLocks noChangeArrowheads="1"/>
          </p:cNvSpPr>
          <p:nvPr/>
        </p:nvSpPr>
        <p:spPr bwMode="auto">
          <a:xfrm>
            <a:off x="8077200" y="21336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424" name="Line 104"/>
          <p:cNvSpPr>
            <a:spLocks noChangeShapeType="1"/>
          </p:cNvSpPr>
          <p:nvPr/>
        </p:nvSpPr>
        <p:spPr bwMode="auto">
          <a:xfrm flipH="1" flipV="1">
            <a:off x="8077200" y="2057400"/>
            <a:ext cx="76200" cy="15240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pic>
        <p:nvPicPr>
          <p:cNvPr id="15425" name="Picture 13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45720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26" name="Picture 14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29600" y="53340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27" name="Picture 14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3400" y="5410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28" name="Picture 15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0" y="1219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29" name="Picture 15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33600" y="1828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0" name="Picture 16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1066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1" name="Picture 15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2362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2" name="Picture 15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26670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3" name="Picture 14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6400" y="44196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34" name="Text Box 213"/>
          <p:cNvSpPr txBox="1">
            <a:spLocks noChangeArrowheads="1"/>
          </p:cNvSpPr>
          <p:nvPr/>
        </p:nvSpPr>
        <p:spPr bwMode="auto">
          <a:xfrm>
            <a:off x="762000" y="1066800"/>
            <a:ext cx="1096963"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chemeClr val="accent2">
                    <a:lumMod val="60000"/>
                    <a:lumOff val="40000"/>
                  </a:schemeClr>
                </a:solidFill>
              </a:rPr>
              <a:t>UZH</a:t>
            </a:r>
          </a:p>
          <a:p>
            <a:pPr eaLnBrk="1" hangingPunct="1"/>
            <a:r>
              <a:rPr lang="en-US" dirty="0"/>
              <a:t>Switzerland</a:t>
            </a:r>
          </a:p>
        </p:txBody>
      </p:sp>
      <p:sp>
        <p:nvSpPr>
          <p:cNvPr id="15435" name="Text Box 214"/>
          <p:cNvSpPr txBox="1">
            <a:spLocks noChangeArrowheads="1"/>
          </p:cNvSpPr>
          <p:nvPr/>
        </p:nvSpPr>
        <p:spPr bwMode="auto">
          <a:xfrm>
            <a:off x="1752600" y="1828800"/>
            <a:ext cx="603250"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LZU</a:t>
            </a:r>
          </a:p>
          <a:p>
            <a:pPr eaLnBrk="1" hangingPunct="1"/>
            <a:r>
              <a:rPr lang="en-US" dirty="0"/>
              <a:t>China</a:t>
            </a:r>
          </a:p>
        </p:txBody>
      </p:sp>
      <p:pic>
        <p:nvPicPr>
          <p:cNvPr id="15436" name="Picture 21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4000" y="3733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7" name="Picture 22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1066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8" name="Picture 22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09800" y="1828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39" name="Picture 22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8800" y="1447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0" name="Picture 22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39624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1" name="Picture 22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77000" y="5410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2" name="Picture 22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43200" y="25146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3" name="Picture 23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81200" y="2743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7" name="Picture 23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16764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8" name="Picture 23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13716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49" name="Picture 23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62600" y="41148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093" name="AutoShape 237"/>
          <p:cNvSpPr>
            <a:spLocks noChangeArrowheads="1"/>
          </p:cNvSpPr>
          <p:nvPr/>
        </p:nvSpPr>
        <p:spPr bwMode="auto">
          <a:xfrm>
            <a:off x="3581400" y="3200400"/>
            <a:ext cx="228600" cy="228600"/>
          </a:xfrm>
          <a:prstGeom prst="star5">
            <a:avLst/>
          </a:prstGeom>
          <a:solidFill>
            <a:srgbClr val="FF0000"/>
          </a:solidFill>
          <a:ln w="190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451" name="Line 238"/>
          <p:cNvSpPr>
            <a:spLocks noChangeShapeType="1"/>
          </p:cNvSpPr>
          <p:nvPr/>
        </p:nvSpPr>
        <p:spPr bwMode="auto">
          <a:xfrm flipV="1">
            <a:off x="3733800" y="3352800"/>
            <a:ext cx="3810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52" name="Text Box 239"/>
          <p:cNvSpPr txBox="1">
            <a:spLocks noChangeArrowheads="1"/>
          </p:cNvSpPr>
          <p:nvPr/>
        </p:nvSpPr>
        <p:spPr bwMode="auto">
          <a:xfrm>
            <a:off x="4105275" y="3200400"/>
            <a:ext cx="982663" cy="465138"/>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288" tIns="18288" rIns="18288" bIns="18288"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ASTI</a:t>
            </a:r>
          </a:p>
          <a:p>
            <a:pPr eaLnBrk="1" hangingPunct="1"/>
            <a:r>
              <a:rPr lang="en-US" dirty="0"/>
              <a:t>Philippines</a:t>
            </a:r>
          </a:p>
        </p:txBody>
      </p:sp>
      <p:sp>
        <p:nvSpPr>
          <p:cNvPr id="15453" name="Text Box 241"/>
          <p:cNvSpPr txBox="1">
            <a:spLocks noChangeArrowheads="1"/>
          </p:cNvSpPr>
          <p:nvPr/>
        </p:nvSpPr>
        <p:spPr bwMode="auto">
          <a:xfrm>
            <a:off x="7543800" y="1524000"/>
            <a:ext cx="858838" cy="538163"/>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a:solidFill>
                  <a:srgbClr val="C00000"/>
                </a:solidFill>
              </a:rPr>
              <a:t>IndianaU</a:t>
            </a:r>
            <a:endParaRPr lang="en-US" u="sng" dirty="0">
              <a:solidFill>
                <a:srgbClr val="C00000"/>
              </a:solidFill>
            </a:endParaRPr>
          </a:p>
          <a:p>
            <a:pPr eaLnBrk="1" hangingPunct="1"/>
            <a:r>
              <a:rPr lang="en-US" dirty="0"/>
              <a:t>USA</a:t>
            </a:r>
          </a:p>
        </p:txBody>
      </p:sp>
      <p:pic>
        <p:nvPicPr>
          <p:cNvPr id="15454" name="Picture 24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0200" y="12192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55" name="Picture 243"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0" y="10668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56" name="Picture 24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0400" y="175260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57" name="Picture 242"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34200" y="16002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58" name="Picture 248"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29200" y="25146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59" name="Picture 249"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62600" y="12954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0" name="Picture 249"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97088" y="16764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1" name="Picture 15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33900" y="3189288"/>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2" name="Picture 248"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97400" y="3048000"/>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3" name="Picture 15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47900" y="4362450"/>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4" name="Picture 248"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84400" y="4214813"/>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6" name="Picture 15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02638" y="1514475"/>
            <a:ext cx="153987"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67" name="Picture 242"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07388" y="1323975"/>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Picture 22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6412" y="1330656"/>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1" name="Picture 248"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71800" y="1157287"/>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 name="Picture 248" descr="MC90043258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42865" y="2561941"/>
            <a:ext cx="381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AutoShape 33"/>
          <p:cNvSpPr>
            <a:spLocks noChangeArrowheads="1"/>
          </p:cNvSpPr>
          <p:nvPr/>
        </p:nvSpPr>
        <p:spPr bwMode="auto">
          <a:xfrm>
            <a:off x="8382000" y="3505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 name="Text Box 80"/>
          <p:cNvSpPr txBox="1">
            <a:spLocks noChangeArrowheads="1"/>
          </p:cNvSpPr>
          <p:nvPr/>
        </p:nvSpPr>
        <p:spPr bwMode="auto">
          <a:xfrm>
            <a:off x="7191233" y="4229427"/>
            <a:ext cx="908262" cy="523220"/>
          </a:xfrm>
          <a:prstGeom prst="rect">
            <a:avLst/>
          </a:prstGeom>
          <a:solidFill>
            <a:schemeClr val="bg1"/>
          </a:solidFill>
          <a:ln w="1905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smtClean="0">
                <a:solidFill>
                  <a:schemeClr val="accent2">
                    <a:lumMod val="60000"/>
                    <a:lumOff val="40000"/>
                  </a:schemeClr>
                </a:solidFill>
              </a:rPr>
              <a:t>UValle</a:t>
            </a:r>
            <a:endParaRPr lang="en-US" u="sng" dirty="0">
              <a:solidFill>
                <a:schemeClr val="accent2">
                  <a:lumMod val="60000"/>
                  <a:lumOff val="40000"/>
                </a:schemeClr>
              </a:solidFill>
            </a:endParaRPr>
          </a:p>
          <a:p>
            <a:pPr eaLnBrk="1" hangingPunct="1"/>
            <a:r>
              <a:rPr lang="en-US" dirty="0" smtClean="0"/>
              <a:t>Colombia</a:t>
            </a:r>
            <a:endParaRPr lang="en-US" dirty="0"/>
          </a:p>
        </p:txBody>
      </p:sp>
      <p:sp>
        <p:nvSpPr>
          <p:cNvPr id="105" name="Line 81"/>
          <p:cNvSpPr>
            <a:spLocks noChangeShapeType="1"/>
          </p:cNvSpPr>
          <p:nvPr/>
        </p:nvSpPr>
        <p:spPr bwMode="auto">
          <a:xfrm flipV="1">
            <a:off x="8110536" y="3657599"/>
            <a:ext cx="347663" cy="5572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nchorCtr="1">
            <a:spAutoFit/>
          </a:bodyPr>
          <a:lstStyle/>
          <a:p>
            <a:endParaRPr lang="en-US"/>
          </a:p>
        </p:txBody>
      </p:sp>
      <p:pic>
        <p:nvPicPr>
          <p:cNvPr id="106" name="Picture 23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23212" y="4227152"/>
            <a:ext cx="1539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05" name="Picture 6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871030" y="3652837"/>
            <a:ext cx="6286500" cy="320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42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464"/>
                                        </p:tgtEl>
                                      </p:cBhvr>
                                      <p:by x="150000" y="150000"/>
                                    </p:animScale>
                                  </p:childTnLst>
                                </p:cTn>
                              </p:par>
                              <p:par>
                                <p:cTn id="7" presetID="6" presetClass="emph" presetSubtype="0" fill="hold" nodeType="withEffect">
                                  <p:stCondLst>
                                    <p:cond delay="0"/>
                                  </p:stCondLst>
                                  <p:childTnLst>
                                    <p:animScale>
                                      <p:cBhvr>
                                        <p:cTn id="8" dur="2000" fill="hold"/>
                                        <p:tgtEl>
                                          <p:spTgt spid="15462"/>
                                        </p:tgtEl>
                                      </p:cBhvr>
                                      <p:by x="150000" y="150000"/>
                                    </p:animScale>
                                  </p:childTnLst>
                                </p:cTn>
                              </p:par>
                              <p:par>
                                <p:cTn id="9" presetID="6" presetClass="emph" presetSubtype="0" fill="hold" nodeType="withEffect">
                                  <p:stCondLst>
                                    <p:cond delay="0"/>
                                  </p:stCondLst>
                                  <p:childTnLst>
                                    <p:animScale>
                                      <p:cBhvr>
                                        <p:cTn id="10" dur="2000" fill="hold"/>
                                        <p:tgtEl>
                                          <p:spTgt spid="15467"/>
                                        </p:tgtEl>
                                      </p:cBhvr>
                                      <p:by x="150000" y="150000"/>
                                    </p:animScale>
                                  </p:childTnLst>
                                </p:cTn>
                              </p:par>
                              <p:par>
                                <p:cTn id="11" presetID="6" presetClass="emph" presetSubtype="0" fill="hold" nodeType="withEffect">
                                  <p:stCondLst>
                                    <p:cond delay="0"/>
                                  </p:stCondLst>
                                  <p:childTnLst>
                                    <p:animScale>
                                      <p:cBhvr>
                                        <p:cTn id="12" dur="2000" fill="hold"/>
                                        <p:tgtEl>
                                          <p:spTgt spid="15460"/>
                                        </p:tgtEl>
                                      </p:cBhvr>
                                      <p:by x="150000" y="150000"/>
                                    </p:animScale>
                                  </p:childTnLst>
                                </p:cTn>
                              </p:par>
                              <p:par>
                                <p:cTn id="13" presetID="6" presetClass="emph" presetSubtype="0" fill="hold" nodeType="withEffect">
                                  <p:stCondLst>
                                    <p:cond delay="0"/>
                                  </p:stCondLst>
                                  <p:childTnLst>
                                    <p:animScale>
                                      <p:cBhvr>
                                        <p:cTn id="14" dur="2000" fill="hold"/>
                                        <p:tgtEl>
                                          <p:spTgt spid="15458"/>
                                        </p:tgtEl>
                                      </p:cBhvr>
                                      <p:by x="150000" y="150000"/>
                                    </p:animScale>
                                  </p:childTnLst>
                                </p:cTn>
                              </p:par>
                              <p:par>
                                <p:cTn id="15" presetID="6" presetClass="emph" presetSubtype="0" fill="hold" nodeType="withEffect">
                                  <p:stCondLst>
                                    <p:cond delay="0"/>
                                  </p:stCondLst>
                                  <p:childTnLst>
                                    <p:animScale>
                                      <p:cBhvr>
                                        <p:cTn id="16" dur="2000" fill="hold"/>
                                        <p:tgtEl>
                                          <p:spTgt spid="15455"/>
                                        </p:tgtEl>
                                      </p:cBhvr>
                                      <p:by x="150000" y="150000"/>
                                    </p:animScale>
                                  </p:childTnLst>
                                </p:cTn>
                              </p:par>
                              <p:par>
                                <p:cTn id="17" presetID="6" presetClass="emph" presetSubtype="0" fill="hold" nodeType="withEffect">
                                  <p:stCondLst>
                                    <p:cond delay="0"/>
                                  </p:stCondLst>
                                  <p:childTnLst>
                                    <p:animScale>
                                      <p:cBhvr>
                                        <p:cTn id="18" dur="2000" fill="hold"/>
                                        <p:tgtEl>
                                          <p:spTgt spid="15459"/>
                                        </p:tgtEl>
                                      </p:cBhvr>
                                      <p:by x="150000" y="150000"/>
                                    </p:animScale>
                                  </p:childTnLst>
                                </p:cTn>
                              </p:par>
                              <p:par>
                                <p:cTn id="19" presetID="6" presetClass="emph" presetSubtype="0" fill="hold" nodeType="withEffect">
                                  <p:stCondLst>
                                    <p:cond delay="0"/>
                                  </p:stCondLst>
                                  <p:childTnLst>
                                    <p:animScale>
                                      <p:cBhvr>
                                        <p:cTn id="20" dur="2000" fill="hold"/>
                                        <p:tgtEl>
                                          <p:spTgt spid="15457"/>
                                        </p:tgtEl>
                                      </p:cBhvr>
                                      <p:by x="150000" y="150000"/>
                                    </p:animScale>
                                  </p:childTnLst>
                                </p:cTn>
                              </p:par>
                              <p:par>
                                <p:cTn id="21" presetID="6" presetClass="emph" presetSubtype="0" fill="hold" nodeType="withEffect">
                                  <p:stCondLst>
                                    <p:cond delay="0"/>
                                  </p:stCondLst>
                                  <p:childTnLst>
                                    <p:animScale>
                                      <p:cBhvr>
                                        <p:cTn id="22" dur="2000" fill="hold"/>
                                        <p:tgtEl>
                                          <p:spTgt spid="101"/>
                                        </p:tgtEl>
                                      </p:cBhvr>
                                      <p:by x="150000" y="150000"/>
                                    </p:animScale>
                                  </p:childTnLst>
                                </p:cTn>
                              </p:par>
                              <p:par>
                                <p:cTn id="23" presetID="6" presetClass="emph" presetSubtype="0" fill="hold" nodeType="withEffect">
                                  <p:stCondLst>
                                    <p:cond delay="0"/>
                                  </p:stCondLst>
                                  <p:childTnLst>
                                    <p:animScale>
                                      <p:cBhvr>
                                        <p:cTn id="24" dur="2000" fill="hold"/>
                                        <p:tgtEl>
                                          <p:spTgt spid="102"/>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205"/>
                                        </p:tgtEl>
                                        <p:attrNameLst>
                                          <p:attrName>style.visibility</p:attrName>
                                        </p:attrNameLst>
                                      </p:cBhvr>
                                      <p:to>
                                        <p:strVal val="visible"/>
                                      </p:to>
                                    </p:set>
                                    <p:animEffect transition="in" filter="fade">
                                      <p:cBhvr>
                                        <p:cTn id="29" dur="1000"/>
                                        <p:tgtEl>
                                          <p:spTgt spid="6205"/>
                                        </p:tgtEl>
                                      </p:cBhvr>
                                    </p:animEffect>
                                    <p:anim calcmode="lin" valueType="num">
                                      <p:cBhvr>
                                        <p:cTn id="30" dur="1000" fill="hold"/>
                                        <p:tgtEl>
                                          <p:spTgt spid="6205"/>
                                        </p:tgtEl>
                                        <p:attrNameLst>
                                          <p:attrName>ppt_x</p:attrName>
                                        </p:attrNameLst>
                                      </p:cBhvr>
                                      <p:tavLst>
                                        <p:tav tm="0">
                                          <p:val>
                                            <p:strVal val="#ppt_x"/>
                                          </p:val>
                                        </p:tav>
                                        <p:tav tm="100000">
                                          <p:val>
                                            <p:strVal val="#ppt_x"/>
                                          </p:val>
                                        </p:tav>
                                      </p:tavLst>
                                    </p:anim>
                                    <p:anim calcmode="lin" valueType="num">
                                      <p:cBhvr>
                                        <p:cTn id="31" dur="1000" fill="hold"/>
                                        <p:tgtEl>
                                          <p:spTgt spid="6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PRAGMA do the following?</a:t>
            </a:r>
            <a:endParaRPr lang="en-US" dirty="0"/>
          </a:p>
        </p:txBody>
      </p:sp>
      <p:sp>
        <p:nvSpPr>
          <p:cNvPr id="3" name="Content Placeholder 2"/>
          <p:cNvSpPr>
            <a:spLocks noGrp="1"/>
          </p:cNvSpPr>
          <p:nvPr>
            <p:ph idx="1"/>
          </p:nvPr>
        </p:nvSpPr>
        <p:spPr/>
        <p:txBody>
          <a:bodyPr/>
          <a:lstStyle/>
          <a:p>
            <a:r>
              <a:rPr lang="en-US" dirty="0" smtClean="0"/>
              <a:t>Enable Specialized Applications to run easily on distributed resources</a:t>
            </a:r>
          </a:p>
          <a:p>
            <a:r>
              <a:rPr lang="en-US" dirty="0" smtClean="0"/>
              <a:t>Investigate Virtualization as a practical mechanism</a:t>
            </a:r>
          </a:p>
          <a:p>
            <a:pPr lvl="1"/>
            <a:r>
              <a:rPr lang="en-US" dirty="0" smtClean="0"/>
              <a:t>Multiple VM Infrastructures (</a:t>
            </a:r>
            <a:r>
              <a:rPr lang="en-US" dirty="0" err="1" smtClean="0"/>
              <a:t>Xen</a:t>
            </a:r>
            <a:r>
              <a:rPr lang="en-US" dirty="0" smtClean="0"/>
              <a:t>, KVM, </a:t>
            </a:r>
            <a:r>
              <a:rPr lang="en-US" dirty="0" err="1" smtClean="0"/>
              <a:t>OpenNebula</a:t>
            </a:r>
            <a:r>
              <a:rPr lang="en-US" dirty="0" smtClean="0"/>
              <a:t>, Rocks, </a:t>
            </a:r>
            <a:r>
              <a:rPr lang="en-US" dirty="0" err="1" smtClean="0"/>
              <a:t>WebOS</a:t>
            </a:r>
            <a:r>
              <a:rPr lang="en-US" dirty="0" smtClean="0"/>
              <a:t>, EC2)</a:t>
            </a:r>
          </a:p>
          <a:p>
            <a:r>
              <a:rPr lang="en-US" dirty="0" smtClean="0"/>
              <a:t>Use  </a:t>
            </a:r>
            <a:r>
              <a:rPr lang="en-US" dirty="0" err="1" smtClean="0"/>
              <a:t>Geogrid</a:t>
            </a:r>
            <a:r>
              <a:rPr lang="en-US" dirty="0" smtClean="0"/>
              <a:t> Applications as a </a:t>
            </a:r>
            <a:r>
              <a:rPr lang="en-US" dirty="0"/>
              <a:t> </a:t>
            </a:r>
            <a:r>
              <a:rPr lang="en-US" dirty="0" smtClean="0"/>
              <a:t>first </a:t>
            </a:r>
            <a:r>
              <a:rPr lang="en-US" dirty="0" smtClean="0"/>
              <a:t>driver </a:t>
            </a:r>
            <a:r>
              <a:rPr lang="en-US" dirty="0" smtClean="0"/>
              <a:t>of the process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dirty="0" err="1" smtClean="0"/>
              <a:t>GeoGrid</a:t>
            </a:r>
            <a:r>
              <a:rPr lang="en-US" dirty="0" smtClean="0"/>
              <a:t> </a:t>
            </a:r>
            <a:r>
              <a:rPr lang="en-US" dirty="0" smtClean="0"/>
              <a:t>Applications as </a:t>
            </a:r>
            <a:r>
              <a:rPr lang="en-US" dirty="0" smtClean="0"/>
              <a:t>a Driver</a:t>
            </a:r>
            <a:endParaRPr lang="en-US" dirty="0"/>
          </a:p>
        </p:txBody>
      </p:sp>
      <p:pic>
        <p:nvPicPr>
          <p:cNvPr id="49155" name="Picture 3"/>
          <p:cNvPicPr>
            <a:picLocks noGrp="1" noChangeAspect="1" noChangeArrowheads="1"/>
          </p:cNvPicPr>
          <p:nvPr>
            <p:ph idx="1"/>
          </p:nvPr>
        </p:nvPicPr>
        <p:blipFill>
          <a:blip r:embed="rId2" cstate="print"/>
          <a:srcRect/>
          <a:stretch>
            <a:fillRect/>
          </a:stretch>
        </p:blipFill>
        <p:spPr bwMode="auto">
          <a:xfrm>
            <a:off x="899592" y="1268760"/>
            <a:ext cx="7035763" cy="5058827"/>
          </a:xfrm>
          <a:prstGeom prst="rect">
            <a:avLst/>
          </a:prstGeom>
          <a:noFill/>
          <a:ln w="9525">
            <a:noFill/>
            <a:miter lim="800000"/>
            <a:headEnd/>
            <a:tailEnd/>
          </a:ln>
        </p:spPr>
      </p:pic>
      <p:sp>
        <p:nvSpPr>
          <p:cNvPr id="6" name="TextBox 5"/>
          <p:cNvSpPr txBox="1"/>
          <p:nvPr/>
        </p:nvSpPr>
        <p:spPr>
          <a:xfrm>
            <a:off x="1259632" y="6309320"/>
            <a:ext cx="6480720" cy="369332"/>
          </a:xfrm>
          <a:prstGeom prst="rect">
            <a:avLst/>
          </a:prstGeom>
          <a:solidFill>
            <a:schemeClr val="tx2">
              <a:lumMod val="60000"/>
              <a:lumOff val="40000"/>
            </a:schemeClr>
          </a:solidFill>
        </p:spPr>
        <p:txBody>
          <a:bodyPr wrap="square" rtlCol="0">
            <a:spAutoFit/>
          </a:bodyPr>
          <a:lstStyle/>
          <a:p>
            <a:r>
              <a:rPr lang="en-US" dirty="0" smtClean="0"/>
              <a:t>I am not part of </a:t>
            </a:r>
            <a:r>
              <a:rPr lang="en-US" dirty="0" err="1" smtClean="0"/>
              <a:t>GeoGrid</a:t>
            </a:r>
            <a:r>
              <a:rPr lang="en-US" dirty="0" smtClean="0"/>
              <a:t>, but PRAGMA members are!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smtClean="0"/>
              <a:t>Deploy Three Different Software Stacks on the PRAGMA Cloud</a:t>
            </a:r>
            <a:endParaRPr kumimoji="1" lang="ja-JP" altLang="en-US" dirty="0"/>
          </a:p>
        </p:txBody>
      </p:sp>
      <p:sp>
        <p:nvSpPr>
          <p:cNvPr id="5" name="コンテンツ プレースホルダー 4"/>
          <p:cNvSpPr>
            <a:spLocks noGrp="1"/>
          </p:cNvSpPr>
          <p:nvPr>
            <p:ph idx="1"/>
          </p:nvPr>
        </p:nvSpPr>
        <p:spPr/>
        <p:txBody>
          <a:bodyPr>
            <a:normAutofit fontScale="92500" lnSpcReduction="20000"/>
          </a:bodyPr>
          <a:lstStyle/>
          <a:p>
            <a:r>
              <a:rPr kumimoji="1" lang="en-US" altLang="ja-JP" dirty="0" err="1" smtClean="0"/>
              <a:t>QuiQuake</a:t>
            </a:r>
            <a:endParaRPr kumimoji="1" lang="en-US" altLang="ja-JP" dirty="0" smtClean="0"/>
          </a:p>
          <a:p>
            <a:pPr lvl="1"/>
            <a:r>
              <a:rPr lang="en-US" altLang="ja-JP" dirty="0" smtClean="0"/>
              <a:t>Simulator of ground motion map when earthquake occurs</a:t>
            </a:r>
          </a:p>
          <a:p>
            <a:pPr lvl="1"/>
            <a:r>
              <a:rPr lang="en-US" altLang="ja-JP" dirty="0" smtClean="0"/>
              <a:t>Invoked when big earthquake occurs</a:t>
            </a:r>
          </a:p>
          <a:p>
            <a:r>
              <a:rPr kumimoji="1" lang="en-US" altLang="ja-JP" dirty="0" err="1" smtClean="0"/>
              <a:t>HotSpot</a:t>
            </a:r>
            <a:endParaRPr kumimoji="1" lang="en-US" altLang="ja-JP" dirty="0" smtClean="0"/>
          </a:p>
          <a:p>
            <a:pPr lvl="1"/>
            <a:r>
              <a:rPr lang="en-US" altLang="ja-JP" dirty="0" smtClean="0"/>
              <a:t>Find high temperature area from Satellite</a:t>
            </a:r>
          </a:p>
          <a:p>
            <a:pPr lvl="1"/>
            <a:r>
              <a:rPr kumimoji="1" lang="en-US" altLang="ja-JP" dirty="0" smtClean="0"/>
              <a:t>Run daily basis (when ASTER data arrives from NASA)</a:t>
            </a:r>
          </a:p>
          <a:p>
            <a:r>
              <a:rPr lang="en-US" altLang="ja-JP" dirty="0" smtClean="0"/>
              <a:t>WMS server</a:t>
            </a:r>
          </a:p>
          <a:p>
            <a:pPr lvl="1"/>
            <a:r>
              <a:rPr kumimoji="1" lang="en-US" altLang="ja-JP" dirty="0" smtClean="0"/>
              <a:t>Provides satellite images via WMS protocol</a:t>
            </a:r>
          </a:p>
          <a:p>
            <a:pPr lvl="1"/>
            <a:r>
              <a:rPr lang="en-US" altLang="ja-JP" dirty="0" smtClean="0"/>
              <a:t>Run daily basis, but the number of requests is not stable.</a:t>
            </a:r>
            <a:endParaRPr kumimoji="1" lang="ja-JP" altLang="en-US" dirty="0"/>
          </a:p>
        </p:txBody>
      </p:sp>
      <p:sp>
        <p:nvSpPr>
          <p:cNvPr id="6" name="TextBox 5"/>
          <p:cNvSpPr txBox="1"/>
          <p:nvPr/>
        </p:nvSpPr>
        <p:spPr>
          <a:xfrm>
            <a:off x="1115616" y="6309320"/>
            <a:ext cx="6408712" cy="369332"/>
          </a:xfrm>
          <a:prstGeom prst="rect">
            <a:avLst/>
          </a:prstGeom>
          <a:noFill/>
        </p:spPr>
        <p:txBody>
          <a:bodyPr wrap="square" rtlCol="0">
            <a:spAutoFit/>
          </a:bodyPr>
          <a:lstStyle/>
          <a:p>
            <a:r>
              <a:rPr lang="en-US" b="1" dirty="0" smtClean="0"/>
              <a:t>Source: Dr. Yoshio Tanaka, AIST, Japan</a:t>
            </a:r>
            <a:endParaRPr lang="en-US" b="1" dirty="0"/>
          </a:p>
        </p:txBody>
      </p:sp>
    </p:spTree>
    <p:extLst>
      <p:ext uri="{BB962C8B-B14F-4D97-AF65-F5344CB8AC3E}">
        <p14:creationId xmlns="" xmlns:p14="http://schemas.microsoft.com/office/powerpoint/2010/main" val="408844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Essential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AIST/</a:t>
            </a:r>
            <a:r>
              <a:rPr lang="en-US" dirty="0" err="1" smtClean="0"/>
              <a:t>Geogrid</a:t>
            </a:r>
            <a:r>
              <a:rPr lang="en-US" dirty="0" smtClean="0"/>
              <a:t> creates their VM image</a:t>
            </a:r>
          </a:p>
          <a:p>
            <a:pPr marL="514350" indent="-514350">
              <a:buFont typeface="+mj-lt"/>
              <a:buAutoNum type="arabicPeriod"/>
            </a:pPr>
            <a:r>
              <a:rPr lang="en-US" dirty="0" smtClean="0"/>
              <a:t>Image made available in “centralized” storage</a:t>
            </a:r>
          </a:p>
          <a:p>
            <a:pPr marL="514350" indent="-514350">
              <a:buFont typeface="+mj-lt"/>
              <a:buAutoNum type="arabicPeriod"/>
            </a:pPr>
            <a:r>
              <a:rPr lang="en-US" dirty="0" smtClean="0"/>
              <a:t>PRAGMA sites copy </a:t>
            </a:r>
            <a:r>
              <a:rPr lang="en-US" dirty="0" err="1" smtClean="0"/>
              <a:t>Geogrid</a:t>
            </a:r>
            <a:r>
              <a:rPr lang="en-US" dirty="0" smtClean="0"/>
              <a:t> images to local clouds</a:t>
            </a:r>
          </a:p>
          <a:p>
            <a:pPr marL="914400" lvl="1" indent="-514350">
              <a:buFont typeface="+mj-lt"/>
              <a:buAutoNum type="arabicPeriod"/>
            </a:pPr>
            <a:r>
              <a:rPr lang="en-US" dirty="0" smtClean="0"/>
              <a:t>Assign IP addresses</a:t>
            </a:r>
          </a:p>
          <a:p>
            <a:pPr marL="914400" lvl="1" indent="-514350">
              <a:buFont typeface="+mj-lt"/>
              <a:buAutoNum type="arabicPeriod"/>
            </a:pPr>
            <a:r>
              <a:rPr lang="en-US" dirty="0" smtClean="0"/>
              <a:t>What happens if image is in KVM and site is </a:t>
            </a:r>
            <a:r>
              <a:rPr lang="en-US" dirty="0" err="1" smtClean="0"/>
              <a:t>Xen</a:t>
            </a:r>
            <a:r>
              <a:rPr lang="en-US" dirty="0" smtClean="0"/>
              <a:t>?</a:t>
            </a:r>
          </a:p>
          <a:p>
            <a:pPr marL="514350" indent="-514350">
              <a:buFont typeface="+mj-lt"/>
              <a:buAutoNum type="arabicPeriod"/>
            </a:pPr>
            <a:r>
              <a:rPr lang="en-US" dirty="0" smtClean="0"/>
              <a:t>Modified images are booted</a:t>
            </a:r>
          </a:p>
          <a:p>
            <a:pPr marL="514350" indent="-514350">
              <a:buFont typeface="+mj-lt"/>
              <a:buAutoNum type="arabicPeriod"/>
            </a:pPr>
            <a:r>
              <a:rPr lang="en-US" dirty="0" err="1" smtClean="0"/>
              <a:t>Geogrid</a:t>
            </a:r>
            <a:r>
              <a:rPr lang="en-US" dirty="0" smtClean="0"/>
              <a:t> infrastructure now ready to use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descr="data:image/jpg;base64,/9j/4AAQSkZJRgABAQAAAQABAAD/2wCEAAkGBhISERUSExQUFBUWFxYYGBIYFxkUHRsfGxYcHRoaGR4aHSYfHiUnHBUcIC8iIygpLS0sFR4xNTAqPCYrLy0BCQoKDgwOGg8PGiwgHyQpMDIpLCksLCwpMDEsLTUsLjAvNC8pLCwtLywpLCwsNCosLCwtKSk0KS8sLC0sNS8sLP/AABEIAGAAWAMBIgACEQEDEQH/xAAcAAACAgMBAQAAAAAAAAAAAAAABwUIAQQGAwL/xAA9EAACAQMBBQUEBggHAAAAAAABAgMABBESBgchMVEFEyJBYSNCcYEUMmJykbEzQ1JTgpKh0hUkc6KywtH/xAAZAQACAwEAAAAAAAAAAAAAAAAAAwECBQT/xAApEQACAgIABQEJAQAAAAAAAAAAAQIDBBEhMUFRgRITIjIzcZGx8PEF/9oADAMBAAIRAxEAPwB40UV4X16kMbSyMERAWZzwAA86APZmAGTwA864HaTfHZ25KQ5uZBw8Bwg+Lnn/AAg0utvN5Ut8zRRForbyTk0nrJ6fZ5dc1xdatGCtbs+wqVnYf2we9CK+PcyhYZ+OlM5Vx9gnzA5g/EendVWLsTZC/ucPbwSkAgrL+jAI5FWYjl1FOrs657ZWyKSQQvdDCpIZRpYY+s4A+sOg4H040jJx4Rl7jX02TGTfM2Nudv4ez0xwknYeCHP+5+i/1PlUBs9vttpcJdI1u37wHXH8zjUvzHzpcbRbG9qI7z3MMshY6nmXEvzOnJA+WAK5iuuvDqlDnt90Vc3stpb3KSKHRlZWGQykEEdQRzr0qtexu3dx2c/gJeEnx25PA9Sn7LevI+dWE7C7dhvIFnhbUjfIg+asPIjzFZ9+PKl913GRlskKKKK5iwUkN8W2Rmm+hRn2UR9pj3pOh9F/P4U29qO2Ba2k1x+7RiB1bko/mIqrryFiWY5YkknqSck/ia0cGr1NzfTkLsfQIomZgqgszEBVAySTwAA607thN0sUCrNeKss/AiM+JI/lyZvU8OnWobcnsmGLX8gzpJSEHr77/wBdI/ipw1bMyXv2cfJEI9WYC44VmiiswaFcTtruwt71WkjCw3HMSAYVj0kA5/eHEevKu2oq8Jyg9xZDWyqHaXZ0lvK8MylJEOGU/mOoI4g+ddNu02yNjdBXPsJiFkHkp5LJ8uR9D6Uwd8uyYmt/piD2sA8ePejzxz90nI9NVI81u1zjkVcfIhr0stuDRXKbr+3DddnRMxy8eYnPqnAH5rg0Vgzi4ScX0Hp7IzfZdFezQo/WTRqfgMt/1pDU89+MJNhGQCcXCcAM80ceXxpNL2FckZFvOR17qT+2tnCaVXkTPmMDY/e9FaW8Vs9s+mMY7xHBJ45LFSBzJ60x9n94FjeELFMA5/VP7N/kDz+WarZNEyHDBlPRgVP4EV81NmFXPiuDBTaLcUUjNht7ctuVhuy0sHISnxPH8fN1+PEevKnbb3aSIJEZWRhqDg5BB8wayrqJVPUhqkme1Qvb+2NnZD/MTKreUY8Tn4KONLnb3e+xLW9g2AMhrrnnqIv7/wAOtKmSQsxZiWZjksSWJPUk8TXVTguS3Ph+Ssp65Dd7c33QOjxR2skiurKTIwjBBGDwAY+fpSgArKKScAEnoASfwHGt0dhXOM/R7jHXuZP7a0q6oUrUeAptsaO4W7Oi6i8g0bgfFSD/AMRRXluItWV7ssGXAhXBBU58Z5Gs1jZfzn+9B0OQ3CKzRRXKXNXtDsuGdSk0aSKfddQ350rttNzC6WmsMgjibYnIP+mx5H7J4HqKbdFOrunW9xZDimVIdCCQQQQSCCMEEcwR5Gpi02uuo7OSySQiGQ5I8wPeVT5K3mP/AE0xN82xa6f8QiXBBAnA8weCyfEHAPoR0pRVuVzjdBS1/TnacWFMvYbdC1wqz3mqOM8VhHhdh1c+6D05/CvDdDsWLmY3Uy5ihYBVPJ5OfHqF4H4kdKelcmXlOL9EPJeEN8WR/ZOz9tbLpghjjH2VAJ+J5n5mpCiisltvixxgCis0VABRRRQAUUUUAavalgs8MkLjKyIyH+IYqqc8RQsrc0LKfipIP5VbaqqbRSKbq5Ixjvp8fztWp/nP4kKsLFbA9ki37Ot48YPdq7fefxH8/wCldDWr2UwMERHIxpj+UVtVmzbcm2MQUUUVUkKKKKAContraaC1KCUtl8nwoz6VUgNI+B4VBZQWP7VS1c/tLsobpgyzGLMbwyYQPridlLKMkaWynBuOMngaAPmTby1VJ5GMixwZ1SGNtLYfQe7OMNhxpwOPyrZj2ttmlEKsWdtJACk+Fo+81k+S6SMseGWA5moCbdnrlkZrhlR5FcpFGsRYK5ddbA4ZgdID6QdK4Oc5r5g3Yd2pKXTrL3Qt+90AkxCIxhGGrBx4WB8mT1IoAnrfbK1ezN6rkwA4LaTnOvR9XnzI+RzUDPe9iB2VoINQ73INuOPdzCJ8cOPjb8Mmt2Dd+iWlxaLPJ3cxVlLAO0ZVUHP3hmMHBx5io+bdUsmGkuC0g1MZBGF8bXQnZgNXAHimnJ4HnUqTXICXt9urEIQrMFQxoEEbD6zOq6RjiMwuOHLQaxDvEs27jjKv0jjGWidRguEVmyPCGZgATwORWpFu1iDwyGVi0KXKZ0gBu+d2UkZ5p3z4+95Vq2m6xU+iN3w1WgATTCFVvaKxLrqIJIBGepDDBFQBLpvBtSofE2CWCexf2gCM+qPA8QKxty6eVY7N3h2c7xxoZNc2kxo0TqzKyswkAI+phDluQ4dRWhYbuO7lEpnziRn0pEsanMUkeplVtOs99lnUDVoHAVKdkbILA9s/eajbWpthlQNQJQ6s54fo+X2jQB0NFFFAH//Z"/>
          <p:cNvSpPr>
            <a:spLocks noChangeAspect="1" noChangeArrowheads="1"/>
          </p:cNvSpPr>
          <p:nvPr/>
        </p:nvSpPr>
        <p:spPr bwMode="auto">
          <a:xfrm>
            <a:off x="63500" y="-446088"/>
            <a:ext cx="838200" cy="914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7" name="Picture 15" descr="http://t1.gstatic.com/images?q=tbn:ANd9GcSgAzlstbJUyudU8h7FKDLVW0PEJLMZp1EmA1l-MQrWQNze-XlH3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9287" y="1176849"/>
            <a:ext cx="1028700" cy="6858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452086" y="6196397"/>
            <a:ext cx="1705147" cy="338554"/>
          </a:xfrm>
          <a:prstGeom prst="rect">
            <a:avLst/>
          </a:prstGeom>
          <a:noFill/>
        </p:spPr>
        <p:txBody>
          <a:bodyPr wrap="none" rtlCol="0">
            <a:spAutoFit/>
          </a:bodyPr>
          <a:lstStyle/>
          <a:p>
            <a:r>
              <a:rPr lang="en-US" sz="1600" dirty="0" smtClean="0"/>
              <a:t>VM hosting server</a:t>
            </a:r>
            <a:endParaRPr lang="en-US" sz="1600" dirty="0"/>
          </a:p>
        </p:txBody>
      </p:sp>
      <p:sp>
        <p:nvSpPr>
          <p:cNvPr id="46" name="TextBox 45"/>
          <p:cNvSpPr txBox="1"/>
          <p:nvPr/>
        </p:nvSpPr>
        <p:spPr>
          <a:xfrm>
            <a:off x="919159" y="11112"/>
            <a:ext cx="7377211" cy="984885"/>
          </a:xfrm>
          <a:prstGeom prst="rect">
            <a:avLst/>
          </a:prstGeom>
          <a:noFill/>
        </p:spPr>
        <p:txBody>
          <a:bodyPr wrap="none" rtlCol="0">
            <a:spAutoFit/>
          </a:bodyPr>
          <a:lstStyle/>
          <a:p>
            <a:pPr algn="ctr"/>
            <a:r>
              <a:rPr lang="en-US" sz="4000" b="1" dirty="0" smtClean="0">
                <a:solidFill>
                  <a:schemeClr val="accent6">
                    <a:lumMod val="75000"/>
                  </a:schemeClr>
                </a:solidFill>
                <a:latin typeface="+mj-lt"/>
              </a:rPr>
              <a:t>VM </a:t>
            </a:r>
            <a:r>
              <a:rPr lang="en-US" sz="4000" b="1" dirty="0">
                <a:solidFill>
                  <a:schemeClr val="accent6">
                    <a:lumMod val="75000"/>
                  </a:schemeClr>
                </a:solidFill>
                <a:latin typeface="+mj-lt"/>
              </a:rPr>
              <a:t>D</a:t>
            </a:r>
            <a:r>
              <a:rPr lang="en-US" sz="4000" b="1" dirty="0" smtClean="0">
                <a:solidFill>
                  <a:schemeClr val="accent6">
                    <a:lumMod val="75000"/>
                  </a:schemeClr>
                </a:solidFill>
                <a:latin typeface="+mj-lt"/>
              </a:rPr>
              <a:t>eployment Phase I - Manual</a:t>
            </a:r>
          </a:p>
          <a:p>
            <a:pPr algn="ctr"/>
            <a:r>
              <a:rPr lang="en-US" b="1" dirty="0">
                <a:solidFill>
                  <a:schemeClr val="accent6">
                    <a:lumMod val="75000"/>
                  </a:schemeClr>
                </a:solidFill>
                <a:hlinkClick r:id="rId3"/>
              </a:rPr>
              <a:t>http://goc.pragma-grid.net/mediawiki-1.16.2/index.php/Bloss%2BGeoGrid</a:t>
            </a:r>
            <a:endParaRPr lang="en-US" b="1" dirty="0">
              <a:solidFill>
                <a:schemeClr val="accent6">
                  <a:lumMod val="75000"/>
                </a:schemeClr>
              </a:solidFill>
            </a:endParaRPr>
          </a:p>
        </p:txBody>
      </p:sp>
      <p:sp>
        <p:nvSpPr>
          <p:cNvPr id="5" name="server"/>
          <p:cNvSpPr>
            <a:spLocks noEditPoints="1" noChangeArrowheads="1"/>
          </p:cNvSpPr>
          <p:nvPr/>
        </p:nvSpPr>
        <p:spPr bwMode="auto">
          <a:xfrm>
            <a:off x="2187987" y="1380185"/>
            <a:ext cx="1620173" cy="159265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TextBox 48"/>
          <p:cNvSpPr txBox="1"/>
          <p:nvPr/>
        </p:nvSpPr>
        <p:spPr>
          <a:xfrm>
            <a:off x="2187987" y="1819459"/>
            <a:ext cx="767599" cy="523220"/>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1400" b="1" dirty="0" err="1" smtClean="0"/>
              <a:t>Geogrid</a:t>
            </a:r>
            <a:endParaRPr lang="en-US" sz="1400" b="1" dirty="0"/>
          </a:p>
          <a:p>
            <a:r>
              <a:rPr lang="en-US" sz="1400" b="1" dirty="0" smtClean="0"/>
              <a:t>+ </a:t>
            </a:r>
            <a:r>
              <a:rPr lang="en-US" sz="1400" b="1" dirty="0" err="1" smtClean="0"/>
              <a:t>Bloss</a:t>
            </a:r>
            <a:endParaRPr lang="en-US" sz="1400" b="1" dirty="0"/>
          </a:p>
        </p:txBody>
      </p:sp>
      <p:sp>
        <p:nvSpPr>
          <p:cNvPr id="35" name="server"/>
          <p:cNvSpPr>
            <a:spLocks noEditPoints="1" noChangeArrowheads="1"/>
          </p:cNvSpPr>
          <p:nvPr/>
        </p:nvSpPr>
        <p:spPr bwMode="auto">
          <a:xfrm>
            <a:off x="806429" y="3463527"/>
            <a:ext cx="2810534" cy="277310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bg1">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0" name="Picture 4" descr="C:\Users\zhengc\AppData\Local\Microsoft\Windows\Temporary Internet Files\Content.IE5\R04S2YF4\MM900040997[1].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7417" y="5411920"/>
            <a:ext cx="1218261" cy="1115790"/>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TextBox 36"/>
          <p:cNvSpPr txBox="1"/>
          <p:nvPr/>
        </p:nvSpPr>
        <p:spPr>
          <a:xfrm>
            <a:off x="4823309" y="995997"/>
            <a:ext cx="3745667" cy="5909310"/>
          </a:xfrm>
          <a:prstGeom prst="rect">
            <a:avLst/>
          </a:prstGeom>
          <a:noFill/>
        </p:spPr>
        <p:txBody>
          <a:bodyPr wrap="square" rtlCol="0">
            <a:spAutoFit/>
          </a:bodyPr>
          <a:lstStyle/>
          <a:p>
            <a:r>
              <a:rPr lang="en-US" sz="1400" b="1" dirty="0" smtClean="0"/>
              <a:t># rocks add host </a:t>
            </a:r>
            <a:r>
              <a:rPr lang="en-US" sz="1400" b="1" dirty="0" err="1" smtClean="0"/>
              <a:t>vm</a:t>
            </a:r>
            <a:r>
              <a:rPr lang="en-US" sz="1400" b="1" dirty="0" smtClean="0"/>
              <a:t> container=…</a:t>
            </a:r>
          </a:p>
          <a:p>
            <a:r>
              <a:rPr lang="en-US" sz="1400" b="1" dirty="0" smtClean="0"/>
              <a:t># rocks set host interface  subnet …</a:t>
            </a:r>
          </a:p>
          <a:p>
            <a:r>
              <a:rPr lang="en-US" sz="1400" b="1" dirty="0" smtClean="0"/>
              <a:t># rocks set host interface </a:t>
            </a:r>
            <a:r>
              <a:rPr lang="en-US" sz="1400" b="1" dirty="0" err="1" smtClean="0"/>
              <a:t>ip</a:t>
            </a:r>
            <a:r>
              <a:rPr lang="en-US" sz="1400" b="1" dirty="0" smtClean="0"/>
              <a:t> …</a:t>
            </a:r>
          </a:p>
          <a:p>
            <a:r>
              <a:rPr lang="en-US" sz="1400" b="1" dirty="0" smtClean="0"/>
              <a:t># rocks list host interface …</a:t>
            </a:r>
          </a:p>
          <a:p>
            <a:r>
              <a:rPr lang="en-US" sz="1400" b="1" dirty="0" smtClean="0"/>
              <a:t># rocks list host </a:t>
            </a:r>
            <a:r>
              <a:rPr lang="en-US" sz="1400" b="1" dirty="0" err="1" smtClean="0"/>
              <a:t>vm</a:t>
            </a:r>
            <a:r>
              <a:rPr lang="en-US" sz="1400" b="1" dirty="0" smtClean="0"/>
              <a:t> … </a:t>
            </a:r>
            <a:r>
              <a:rPr lang="en-US" sz="1400" b="1" dirty="0" err="1" smtClean="0"/>
              <a:t>showdisks</a:t>
            </a:r>
            <a:r>
              <a:rPr lang="en-US" sz="1400" b="1" dirty="0" smtClean="0"/>
              <a:t>=yes</a:t>
            </a:r>
          </a:p>
          <a:p>
            <a:r>
              <a:rPr lang="en-US" sz="1400" b="1" dirty="0" smtClean="0"/>
              <a:t># cd /state/partition1/</a:t>
            </a:r>
            <a:r>
              <a:rPr lang="en-US" sz="1400" b="1" dirty="0" err="1" smtClean="0"/>
              <a:t>xen</a:t>
            </a:r>
            <a:r>
              <a:rPr lang="en-US" sz="1400" b="1" dirty="0" smtClean="0"/>
              <a:t>/disks</a:t>
            </a:r>
          </a:p>
          <a:p>
            <a:r>
              <a:rPr lang="en-US" sz="1400" b="1" dirty="0" smtClean="0"/>
              <a:t># </a:t>
            </a:r>
            <a:r>
              <a:rPr lang="en-US" sz="1400" b="1" dirty="0" err="1" smtClean="0"/>
              <a:t>wget</a:t>
            </a:r>
            <a:r>
              <a:rPr lang="en-US" sz="1400" b="1" dirty="0" smtClean="0"/>
              <a:t> </a:t>
            </a:r>
            <a:r>
              <a:rPr lang="en-US" sz="1400" b="1" dirty="0" smtClean="0">
                <a:hlinkClick r:id="rId5"/>
              </a:rPr>
              <a:t>http://www.apgrid.org/frontend</a:t>
            </a:r>
            <a:r>
              <a:rPr lang="en-US" sz="1400" b="1" dirty="0" smtClean="0"/>
              <a:t>...</a:t>
            </a:r>
          </a:p>
          <a:p>
            <a:r>
              <a:rPr lang="en-US" sz="1400" b="1" dirty="0" smtClean="0"/>
              <a:t># </a:t>
            </a:r>
            <a:r>
              <a:rPr lang="en-US" sz="1400" b="1" dirty="0" err="1" smtClean="0"/>
              <a:t>gunzip</a:t>
            </a:r>
            <a:r>
              <a:rPr lang="en-US" sz="1400" b="1" dirty="0" smtClean="0"/>
              <a:t> geobloss.hda.gz</a:t>
            </a:r>
          </a:p>
          <a:p>
            <a:r>
              <a:rPr lang="en-US" sz="1400" b="1" dirty="0" smtClean="0"/>
              <a:t># </a:t>
            </a:r>
            <a:r>
              <a:rPr lang="en-US" sz="1400" b="1" dirty="0" err="1" smtClean="0"/>
              <a:t>lomount</a:t>
            </a:r>
            <a:r>
              <a:rPr lang="en-US" sz="1400" b="1" dirty="0" smtClean="0"/>
              <a:t> –</a:t>
            </a:r>
            <a:r>
              <a:rPr lang="en-US" sz="1400" b="1" dirty="0" err="1" smtClean="0"/>
              <a:t>diskimage</a:t>
            </a:r>
            <a:r>
              <a:rPr lang="en-US" sz="1400" b="1" dirty="0"/>
              <a:t> </a:t>
            </a:r>
            <a:r>
              <a:rPr lang="en-US" sz="1400" b="1" dirty="0" err="1" smtClean="0"/>
              <a:t>geobloss.hda</a:t>
            </a:r>
            <a:r>
              <a:rPr lang="en-US" sz="1400" b="1" dirty="0" smtClean="0"/>
              <a:t> -partition1 /media</a:t>
            </a:r>
          </a:p>
          <a:p>
            <a:r>
              <a:rPr lang="en-US" sz="1400" b="1" dirty="0" smtClean="0"/>
              <a:t># vi /media/boot/grub/</a:t>
            </a:r>
            <a:r>
              <a:rPr lang="en-US" sz="1400" b="1" dirty="0" err="1" smtClean="0"/>
              <a:t>grub.conf</a:t>
            </a:r>
            <a:endParaRPr lang="en-US" sz="1400" b="1" dirty="0" smtClean="0"/>
          </a:p>
          <a:p>
            <a:r>
              <a:rPr lang="en-US" sz="1400" b="1" dirty="0" smtClean="0"/>
              <a:t>…</a:t>
            </a:r>
          </a:p>
          <a:p>
            <a:r>
              <a:rPr lang="en-US" sz="1400" b="1" dirty="0" smtClean="0"/>
              <a:t># vi /media/</a:t>
            </a:r>
            <a:r>
              <a:rPr lang="en-US" sz="1400" b="1" dirty="0" err="1" smtClean="0"/>
              <a:t>etc</a:t>
            </a:r>
            <a:r>
              <a:rPr lang="en-US" sz="1400" b="1" dirty="0" smtClean="0"/>
              <a:t>/</a:t>
            </a:r>
            <a:r>
              <a:rPr lang="en-US" sz="1400" b="1" dirty="0" err="1" smtClean="0"/>
              <a:t>sysconfig</a:t>
            </a:r>
            <a:r>
              <a:rPr lang="en-US" sz="1400" b="1" dirty="0" smtClean="0"/>
              <a:t>/</a:t>
            </a:r>
            <a:r>
              <a:rPr lang="en-US" sz="1400" b="1" dirty="0" err="1" smtClean="0"/>
              <a:t>networkscripts</a:t>
            </a:r>
            <a:r>
              <a:rPr lang="en-US" sz="1400" b="1" dirty="0" smtClean="0"/>
              <a:t>/</a:t>
            </a:r>
            <a:r>
              <a:rPr lang="en-US" sz="1400" b="1" dirty="0" err="1" smtClean="0"/>
              <a:t>ifc</a:t>
            </a:r>
            <a:r>
              <a:rPr lang="en-US" sz="1400" b="1" dirty="0" smtClean="0"/>
              <a:t>…</a:t>
            </a:r>
          </a:p>
          <a:p>
            <a:r>
              <a:rPr lang="en-US" sz="1400" b="1" dirty="0" smtClean="0"/>
              <a:t>…</a:t>
            </a:r>
          </a:p>
          <a:p>
            <a:r>
              <a:rPr lang="en-US" sz="1400" b="1" dirty="0" smtClean="0"/>
              <a:t># vi /media/</a:t>
            </a:r>
            <a:r>
              <a:rPr lang="en-US" sz="1400" b="1" dirty="0" err="1" smtClean="0"/>
              <a:t>etc</a:t>
            </a:r>
            <a:r>
              <a:rPr lang="en-US" sz="1400" b="1" dirty="0" smtClean="0"/>
              <a:t>/</a:t>
            </a:r>
            <a:r>
              <a:rPr lang="en-US" sz="1400" b="1" dirty="0" err="1" smtClean="0"/>
              <a:t>sysconfig</a:t>
            </a:r>
            <a:r>
              <a:rPr lang="en-US" sz="1400" b="1" dirty="0" smtClean="0"/>
              <a:t>/network</a:t>
            </a:r>
          </a:p>
          <a:p>
            <a:r>
              <a:rPr lang="en-US" sz="1400" b="1" dirty="0" smtClean="0"/>
              <a:t>…</a:t>
            </a:r>
          </a:p>
          <a:p>
            <a:r>
              <a:rPr lang="en-US" sz="1400" b="1" dirty="0" smtClean="0"/>
              <a:t># vi /media/</a:t>
            </a:r>
            <a:r>
              <a:rPr lang="en-US" sz="1400" b="1" dirty="0" err="1" smtClean="0"/>
              <a:t>etc</a:t>
            </a:r>
            <a:r>
              <a:rPr lang="en-US" sz="1400" b="1" dirty="0" smtClean="0"/>
              <a:t>/</a:t>
            </a:r>
            <a:r>
              <a:rPr lang="en-US" sz="1400" b="1" dirty="0" err="1" smtClean="0"/>
              <a:t>resolv.conf</a:t>
            </a:r>
            <a:endParaRPr lang="en-US" sz="1400" b="1" dirty="0" smtClean="0"/>
          </a:p>
          <a:p>
            <a:r>
              <a:rPr lang="en-US" sz="1400" b="1" dirty="0" smtClean="0"/>
              <a:t>…</a:t>
            </a:r>
          </a:p>
          <a:p>
            <a:r>
              <a:rPr lang="en-US" sz="1400" b="1" dirty="0" smtClean="0"/>
              <a:t># vi /</a:t>
            </a:r>
            <a:r>
              <a:rPr lang="en-US" sz="1400" b="1" dirty="0" err="1" smtClean="0"/>
              <a:t>etc</a:t>
            </a:r>
            <a:r>
              <a:rPr lang="en-US" sz="1400" b="1" dirty="0" smtClean="0"/>
              <a:t>/hosts</a:t>
            </a:r>
          </a:p>
          <a:p>
            <a:r>
              <a:rPr lang="en-US" sz="1400" b="1" dirty="0" smtClean="0"/>
              <a:t>…</a:t>
            </a:r>
          </a:p>
          <a:p>
            <a:r>
              <a:rPr lang="en-US" sz="1400" b="1" dirty="0" smtClean="0"/>
              <a:t># vi /</a:t>
            </a:r>
            <a:r>
              <a:rPr lang="en-US" sz="1400" b="1" dirty="0" err="1" smtClean="0"/>
              <a:t>etc</a:t>
            </a:r>
            <a:r>
              <a:rPr lang="en-US" sz="1400" b="1" dirty="0" smtClean="0"/>
              <a:t>/</a:t>
            </a:r>
            <a:r>
              <a:rPr lang="en-US" sz="1400" b="1" dirty="0" err="1" smtClean="0"/>
              <a:t>auto.home</a:t>
            </a:r>
            <a:endParaRPr lang="en-US" sz="1400" b="1" dirty="0" smtClean="0"/>
          </a:p>
          <a:p>
            <a:r>
              <a:rPr lang="en-US" sz="1400" b="1" dirty="0" smtClean="0"/>
              <a:t>…</a:t>
            </a:r>
          </a:p>
          <a:p>
            <a:r>
              <a:rPr lang="en-US" sz="1400" b="1" dirty="0" smtClean="0"/>
              <a:t># vi /media/root/.</a:t>
            </a:r>
            <a:r>
              <a:rPr lang="en-US" sz="1400" b="1" dirty="0" err="1" smtClean="0"/>
              <a:t>ssh</a:t>
            </a:r>
            <a:r>
              <a:rPr lang="en-US" sz="1400" b="1" dirty="0" smtClean="0"/>
              <a:t>/</a:t>
            </a:r>
            <a:r>
              <a:rPr lang="en-US" sz="1400" b="1" dirty="0" err="1" smtClean="0"/>
              <a:t>authorized_keys</a:t>
            </a:r>
            <a:endParaRPr lang="en-US" sz="1400" b="1" dirty="0" smtClean="0"/>
          </a:p>
          <a:p>
            <a:r>
              <a:rPr lang="en-US" sz="1400" b="1" dirty="0" smtClean="0"/>
              <a:t>…</a:t>
            </a:r>
          </a:p>
          <a:p>
            <a:r>
              <a:rPr lang="en-US" sz="1400" b="1" dirty="0" smtClean="0"/>
              <a:t># </a:t>
            </a:r>
            <a:r>
              <a:rPr lang="en-US" sz="1400" b="1" dirty="0" err="1" smtClean="0"/>
              <a:t>umount</a:t>
            </a:r>
            <a:r>
              <a:rPr lang="en-US" sz="1400" b="1" dirty="0" smtClean="0"/>
              <a:t> /media</a:t>
            </a:r>
          </a:p>
          <a:p>
            <a:r>
              <a:rPr lang="en-US" sz="1400" b="1" dirty="0" smtClean="0"/>
              <a:t># rocks set host boot action=</a:t>
            </a:r>
            <a:r>
              <a:rPr lang="en-US" sz="1400" b="1" dirty="0" err="1" smtClean="0"/>
              <a:t>os</a:t>
            </a:r>
            <a:r>
              <a:rPr lang="en-US" sz="1400" b="1" dirty="0" smtClean="0"/>
              <a:t> …</a:t>
            </a:r>
          </a:p>
          <a:p>
            <a:r>
              <a:rPr lang="en-US" sz="1400" b="1" dirty="0" smtClean="0"/>
              <a:t># Rocks start host </a:t>
            </a:r>
            <a:r>
              <a:rPr lang="en-US" sz="1400" b="1" dirty="0" err="1" smtClean="0"/>
              <a:t>vm</a:t>
            </a:r>
            <a:r>
              <a:rPr lang="en-US" sz="1400" b="1" dirty="0" smtClean="0"/>
              <a:t> </a:t>
            </a:r>
            <a:r>
              <a:rPr lang="en-US" sz="1400" b="1" dirty="0" err="1" smtClean="0"/>
              <a:t>geobloss</a:t>
            </a:r>
            <a:r>
              <a:rPr lang="en-US" sz="1400" b="1" dirty="0" smtClean="0"/>
              <a:t>…</a:t>
            </a:r>
          </a:p>
        </p:txBody>
      </p:sp>
      <p:cxnSp>
        <p:nvCxnSpPr>
          <p:cNvPr id="55" name="Straight Arrow Connector 54"/>
          <p:cNvCxnSpPr/>
          <p:nvPr/>
        </p:nvCxnSpPr>
        <p:spPr>
          <a:xfrm flipV="1">
            <a:off x="1921709" y="2081069"/>
            <a:ext cx="259479" cy="46806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18415" y="3482114"/>
            <a:ext cx="2810534" cy="616343"/>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frontend</a:t>
            </a:r>
            <a:endParaRPr lang="en-US" sz="1400" b="1" dirty="0">
              <a:solidFill>
                <a:schemeClr val="accent2">
                  <a:lumMod val="60000"/>
                  <a:lumOff val="40000"/>
                </a:schemeClr>
              </a:solidFill>
              <a:latin typeface="Arial Narrow" pitchFamily="34" charset="0"/>
            </a:endParaRPr>
          </a:p>
        </p:txBody>
      </p:sp>
      <p:sp>
        <p:nvSpPr>
          <p:cNvPr id="53" name="TextBox 52"/>
          <p:cNvSpPr txBox="1"/>
          <p:nvPr/>
        </p:nvSpPr>
        <p:spPr>
          <a:xfrm>
            <a:off x="818415" y="4098458"/>
            <a:ext cx="2810534" cy="552036"/>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vm-container-0-0</a:t>
            </a:r>
            <a:endParaRPr lang="en-US" sz="1400" b="1" dirty="0">
              <a:solidFill>
                <a:schemeClr val="accent2">
                  <a:lumMod val="60000"/>
                  <a:lumOff val="40000"/>
                </a:schemeClr>
              </a:solidFill>
              <a:latin typeface="Arial Narrow" pitchFamily="34" charset="0"/>
            </a:endParaRPr>
          </a:p>
        </p:txBody>
      </p:sp>
      <p:sp>
        <p:nvSpPr>
          <p:cNvPr id="54" name="TextBox 53"/>
          <p:cNvSpPr txBox="1"/>
          <p:nvPr/>
        </p:nvSpPr>
        <p:spPr>
          <a:xfrm>
            <a:off x="806431" y="5283675"/>
            <a:ext cx="2816858" cy="573750"/>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vm-container-0-2</a:t>
            </a:r>
            <a:endParaRPr lang="en-US" sz="1400" b="1" dirty="0">
              <a:solidFill>
                <a:schemeClr val="accent2">
                  <a:lumMod val="60000"/>
                  <a:lumOff val="40000"/>
                </a:schemeClr>
              </a:solidFill>
              <a:latin typeface="Arial Narrow" pitchFamily="34" charset="0"/>
            </a:endParaRPr>
          </a:p>
        </p:txBody>
      </p:sp>
      <p:sp>
        <p:nvSpPr>
          <p:cNvPr id="56" name="TextBox 55"/>
          <p:cNvSpPr txBox="1"/>
          <p:nvPr/>
        </p:nvSpPr>
        <p:spPr>
          <a:xfrm>
            <a:off x="806430" y="5857425"/>
            <a:ext cx="2816860" cy="379206"/>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err="1" smtClean="0">
                <a:solidFill>
                  <a:schemeClr val="accent2">
                    <a:lumMod val="60000"/>
                    <a:lumOff val="40000"/>
                  </a:schemeClr>
                </a:solidFill>
                <a:latin typeface="Arial Narrow" pitchFamily="34" charset="0"/>
              </a:rPr>
              <a:t>vm</a:t>
            </a:r>
            <a:r>
              <a:rPr lang="en-US" sz="1400" b="1" dirty="0" smtClean="0">
                <a:solidFill>
                  <a:schemeClr val="accent2">
                    <a:lumMod val="60000"/>
                    <a:lumOff val="40000"/>
                  </a:schemeClr>
                </a:solidFill>
                <a:latin typeface="Arial Narrow" pitchFamily="34" charset="0"/>
              </a:rPr>
              <a:t>-container-….</a:t>
            </a:r>
            <a:endParaRPr lang="en-US" sz="1400" b="1" dirty="0">
              <a:solidFill>
                <a:schemeClr val="accent2">
                  <a:lumMod val="60000"/>
                  <a:lumOff val="40000"/>
                </a:schemeClr>
              </a:solidFill>
              <a:latin typeface="Arial Narrow" pitchFamily="34" charset="0"/>
            </a:endParaRPr>
          </a:p>
        </p:txBody>
      </p:sp>
      <p:sp>
        <p:nvSpPr>
          <p:cNvPr id="63" name="TextBox 62"/>
          <p:cNvSpPr txBox="1"/>
          <p:nvPr/>
        </p:nvSpPr>
        <p:spPr>
          <a:xfrm>
            <a:off x="859564" y="3636396"/>
            <a:ext cx="1330814" cy="30777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1400" b="1" dirty="0" err="1" smtClean="0"/>
              <a:t>Geogrid</a:t>
            </a:r>
            <a:r>
              <a:rPr lang="en-US" sz="1400" b="1" dirty="0" smtClean="0"/>
              <a:t> + </a:t>
            </a:r>
            <a:r>
              <a:rPr lang="en-US" sz="1400" b="1" dirty="0" err="1" smtClean="0"/>
              <a:t>Bloss</a:t>
            </a:r>
            <a:endParaRPr lang="en-US" sz="1400" b="1" dirty="0"/>
          </a:p>
        </p:txBody>
      </p:sp>
      <p:sp>
        <p:nvSpPr>
          <p:cNvPr id="59" name="TextBox 58"/>
          <p:cNvSpPr txBox="1"/>
          <p:nvPr/>
        </p:nvSpPr>
        <p:spPr>
          <a:xfrm>
            <a:off x="806429" y="4666349"/>
            <a:ext cx="2804874" cy="633181"/>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vm-container-0-1</a:t>
            </a:r>
            <a:endParaRPr lang="en-US" sz="1400" b="1" dirty="0">
              <a:solidFill>
                <a:schemeClr val="accent2">
                  <a:lumMod val="60000"/>
                  <a:lumOff val="40000"/>
                </a:schemeClr>
              </a:solidFill>
              <a:latin typeface="Arial Narrow" pitchFamily="34" charset="0"/>
            </a:endParaRPr>
          </a:p>
        </p:txBody>
      </p:sp>
      <p:sp>
        <p:nvSpPr>
          <p:cNvPr id="69" name="TextBox 68"/>
          <p:cNvSpPr txBox="1"/>
          <p:nvPr/>
        </p:nvSpPr>
        <p:spPr>
          <a:xfrm>
            <a:off x="2126472" y="2549137"/>
            <a:ext cx="890628" cy="523220"/>
          </a:xfrm>
          <a:prstGeom prst="rect">
            <a:avLst/>
          </a:prstGeom>
          <a:noFill/>
        </p:spPr>
        <p:txBody>
          <a:bodyPr wrap="none" rtlCol="0">
            <a:spAutoFit/>
          </a:bodyPr>
          <a:lstStyle/>
          <a:p>
            <a:r>
              <a:rPr lang="en-US" sz="1400" b="1" dirty="0" smtClean="0"/>
              <a:t>VM </a:t>
            </a:r>
            <a:r>
              <a:rPr lang="en-US" sz="1400" b="1" dirty="0" err="1" smtClean="0"/>
              <a:t>devel</a:t>
            </a:r>
            <a:endParaRPr lang="en-US" sz="1400" b="1" dirty="0" smtClean="0"/>
          </a:p>
          <a:p>
            <a:r>
              <a:rPr lang="en-US" sz="1400" b="1" dirty="0" smtClean="0"/>
              <a:t>server</a:t>
            </a:r>
            <a:endParaRPr lang="en-US" sz="1400" b="1" dirty="0"/>
          </a:p>
        </p:txBody>
      </p:sp>
      <p:sp>
        <p:nvSpPr>
          <p:cNvPr id="44" name="TextBox 43"/>
          <p:cNvSpPr txBox="1"/>
          <p:nvPr/>
        </p:nvSpPr>
        <p:spPr>
          <a:xfrm>
            <a:off x="2998073" y="1380185"/>
            <a:ext cx="817058" cy="1604496"/>
          </a:xfrm>
          <a:prstGeom prst="rect">
            <a:avLst/>
          </a:prstGeom>
          <a:solidFill>
            <a:srgbClr val="FFFF99"/>
          </a:solidFill>
          <a:ln>
            <a:solidFill>
              <a:schemeClr val="accent3">
                <a:lumMod val="50000"/>
              </a:schemeClr>
            </a:solidFill>
          </a:ln>
        </p:spPr>
        <p:txBody>
          <a:bodyPr wrap="square" rtlCol="0">
            <a:noAutofit/>
          </a:bodyPr>
          <a:lstStyle/>
          <a:p>
            <a:r>
              <a:rPr lang="en-US" sz="1400" b="1" dirty="0" smtClean="0"/>
              <a:t>Website</a:t>
            </a:r>
            <a:endParaRPr lang="en-US" sz="1400" b="1" dirty="0"/>
          </a:p>
        </p:txBody>
      </p:sp>
      <p:sp>
        <p:nvSpPr>
          <p:cNvPr id="43" name="TextBox 42"/>
          <p:cNvSpPr txBox="1"/>
          <p:nvPr/>
        </p:nvSpPr>
        <p:spPr>
          <a:xfrm>
            <a:off x="3005044" y="2406404"/>
            <a:ext cx="810087" cy="523220"/>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1400" b="1" dirty="0" err="1" smtClean="0"/>
              <a:t>Geogrid</a:t>
            </a:r>
            <a:endParaRPr lang="en-US" sz="1400" b="1" dirty="0"/>
          </a:p>
          <a:p>
            <a:r>
              <a:rPr lang="en-US" sz="1400" b="1" dirty="0" smtClean="0"/>
              <a:t>+ </a:t>
            </a:r>
            <a:r>
              <a:rPr lang="en-US" sz="1400" b="1" dirty="0" err="1" smtClean="0"/>
              <a:t>Bloss</a:t>
            </a:r>
            <a:endParaRPr lang="en-US" sz="1400" b="1" dirty="0"/>
          </a:p>
        </p:txBody>
      </p:sp>
      <p:cxnSp>
        <p:nvCxnSpPr>
          <p:cNvPr id="96" name="Straight Arrow Connector 95"/>
          <p:cNvCxnSpPr>
            <a:stCxn id="49" idx="3"/>
          </p:cNvCxnSpPr>
          <p:nvPr/>
        </p:nvCxnSpPr>
        <p:spPr>
          <a:xfrm>
            <a:off x="2955586" y="2081069"/>
            <a:ext cx="454502" cy="3253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223682" y="2929624"/>
            <a:ext cx="1109704" cy="8606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63" idx="2"/>
          </p:cNvCxnSpPr>
          <p:nvPr/>
        </p:nvCxnSpPr>
        <p:spPr>
          <a:xfrm flipH="1" flipV="1">
            <a:off x="1524971" y="3944173"/>
            <a:ext cx="2283189" cy="16263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ular Callout 35"/>
          <p:cNvSpPr/>
          <p:nvPr/>
        </p:nvSpPr>
        <p:spPr>
          <a:xfrm>
            <a:off x="4642756" y="995997"/>
            <a:ext cx="3745667" cy="5200400"/>
          </a:xfrm>
          <a:prstGeom prst="wedgeRoundRectCallout">
            <a:avLst>
              <a:gd name="adj1" fmla="val -55490"/>
              <a:gd name="adj2" fmla="val 376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C:\cygwin\home\zhengc\photos\work\sdsc_vertical_mantinia.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11303" y="3486973"/>
            <a:ext cx="952500"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8" descr="C:\Program Files (x86)\Microsoft Office\MEDIA\CAGCAT10\j0292020.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5911" y="1728353"/>
            <a:ext cx="1265798" cy="1201271"/>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Oval Callout 27"/>
          <p:cNvSpPr/>
          <p:nvPr/>
        </p:nvSpPr>
        <p:spPr>
          <a:xfrm>
            <a:off x="7391400" y="4724400"/>
            <a:ext cx="17526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PRAGMA</a:t>
            </a:r>
          </a:p>
          <a:p>
            <a:pPr algn="ctr"/>
            <a:r>
              <a:rPr lang="en-US" dirty="0" smtClean="0"/>
              <a:t>Early 2011</a:t>
            </a:r>
            <a:endParaRPr lang="en-US" dirty="0"/>
          </a:p>
        </p:txBody>
      </p:sp>
    </p:spTree>
    <p:extLst>
      <p:ext uri="{BB962C8B-B14F-4D97-AF65-F5344CB8AC3E}">
        <p14:creationId xmlns="" xmlns:p14="http://schemas.microsoft.com/office/powerpoint/2010/main" val="1675098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600" y="1003371"/>
            <a:ext cx="1266923" cy="1266923"/>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cygwin\home\zhengc\photos\work\sdsc_vertical_mantini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55613" y="1064174"/>
            <a:ext cx="755929" cy="36284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lowchart: Magnetic Disk 6"/>
          <p:cNvSpPr/>
          <p:nvPr/>
        </p:nvSpPr>
        <p:spPr>
          <a:xfrm>
            <a:off x="7837195" y="3675460"/>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68571" y="4259851"/>
            <a:ext cx="1615141" cy="338554"/>
          </a:xfrm>
          <a:prstGeom prst="rect">
            <a:avLst/>
          </a:prstGeom>
          <a:noFill/>
        </p:spPr>
        <p:txBody>
          <a:bodyPr wrap="square" rtlCol="0">
            <a:spAutoFit/>
          </a:bodyPr>
          <a:lstStyle/>
          <a:p>
            <a:r>
              <a:rPr lang="en-US" sz="1600" dirty="0" err="1" smtClean="0"/>
              <a:t>Gfarm</a:t>
            </a:r>
            <a:r>
              <a:rPr lang="en-US" sz="1600" dirty="0" smtClean="0"/>
              <a:t> file server</a:t>
            </a:r>
            <a:endParaRPr lang="en-US" sz="1600" dirty="0"/>
          </a:p>
        </p:txBody>
      </p:sp>
      <p:sp>
        <p:nvSpPr>
          <p:cNvPr id="10" name="Flowchart: Magnetic Disk 9"/>
          <p:cNvSpPr/>
          <p:nvPr/>
        </p:nvSpPr>
        <p:spPr>
          <a:xfrm>
            <a:off x="5595937" y="5444189"/>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7314" y="4940132"/>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4727313" y="6082419"/>
            <a:ext cx="1615141" cy="338554"/>
          </a:xfrm>
          <a:prstGeom prst="rect">
            <a:avLst/>
          </a:prstGeom>
          <a:noFill/>
        </p:spPr>
        <p:txBody>
          <a:bodyPr wrap="square" rtlCol="0">
            <a:spAutoFit/>
          </a:bodyPr>
          <a:lstStyle/>
          <a:p>
            <a:r>
              <a:rPr lang="en-US" sz="1600" dirty="0" err="1" smtClean="0"/>
              <a:t>Gfarm</a:t>
            </a:r>
            <a:r>
              <a:rPr lang="en-US" sz="1600" dirty="0" smtClean="0"/>
              <a:t> file server</a:t>
            </a:r>
            <a:endParaRPr lang="en-US" sz="1600" dirty="0"/>
          </a:p>
        </p:txBody>
      </p:sp>
      <p:sp>
        <p:nvSpPr>
          <p:cNvPr id="13" name="Flowchart: Magnetic Disk 12"/>
          <p:cNvSpPr/>
          <p:nvPr/>
        </p:nvSpPr>
        <p:spPr>
          <a:xfrm>
            <a:off x="3584334" y="5450298"/>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5711" y="4946241"/>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2715710" y="6088528"/>
            <a:ext cx="1615141" cy="338554"/>
          </a:xfrm>
          <a:prstGeom prst="rect">
            <a:avLst/>
          </a:prstGeom>
          <a:noFill/>
        </p:spPr>
        <p:txBody>
          <a:bodyPr wrap="square" rtlCol="0">
            <a:spAutoFit/>
          </a:bodyPr>
          <a:lstStyle/>
          <a:p>
            <a:r>
              <a:rPr lang="en-US" sz="1600" dirty="0" err="1" smtClean="0"/>
              <a:t>Gfarm</a:t>
            </a:r>
            <a:r>
              <a:rPr lang="en-US" sz="1600" dirty="0" smtClean="0"/>
              <a:t> file server</a:t>
            </a:r>
            <a:endParaRPr lang="en-US" sz="1600" dirty="0"/>
          </a:p>
        </p:txBody>
      </p:sp>
      <p:sp>
        <p:nvSpPr>
          <p:cNvPr id="16" name="Flowchart: Magnetic Disk 15"/>
          <p:cNvSpPr/>
          <p:nvPr/>
        </p:nvSpPr>
        <p:spPr>
          <a:xfrm>
            <a:off x="1577577" y="5304514"/>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54" y="4800457"/>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708953" y="5942744"/>
            <a:ext cx="1615141" cy="338554"/>
          </a:xfrm>
          <a:prstGeom prst="rect">
            <a:avLst/>
          </a:prstGeom>
          <a:noFill/>
        </p:spPr>
        <p:txBody>
          <a:bodyPr wrap="square" rtlCol="0">
            <a:spAutoFit/>
          </a:bodyPr>
          <a:lstStyle/>
          <a:p>
            <a:r>
              <a:rPr lang="en-US" sz="1600" dirty="0" err="1" smtClean="0"/>
              <a:t>Gfarm</a:t>
            </a:r>
            <a:r>
              <a:rPr lang="en-US" sz="1600" dirty="0" smtClean="0"/>
              <a:t> file server</a:t>
            </a:r>
            <a:endParaRPr lang="en-US" sz="1600" dirty="0"/>
          </a:p>
        </p:txBody>
      </p:sp>
      <p:sp>
        <p:nvSpPr>
          <p:cNvPr id="19" name="Flowchart: Magnetic Disk 18"/>
          <p:cNvSpPr/>
          <p:nvPr/>
        </p:nvSpPr>
        <p:spPr>
          <a:xfrm>
            <a:off x="1406867" y="3362334"/>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244" y="2858277"/>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538243" y="4000564"/>
            <a:ext cx="1615141" cy="338554"/>
          </a:xfrm>
          <a:prstGeom prst="rect">
            <a:avLst/>
          </a:prstGeom>
          <a:noFill/>
        </p:spPr>
        <p:txBody>
          <a:bodyPr wrap="square" rtlCol="0">
            <a:spAutoFit/>
          </a:bodyPr>
          <a:lstStyle/>
          <a:p>
            <a:r>
              <a:rPr lang="en-US" sz="1600" dirty="0" err="1" smtClean="0"/>
              <a:t>Gfarm</a:t>
            </a:r>
            <a:r>
              <a:rPr lang="en-US" sz="1600" dirty="0" smtClean="0"/>
              <a:t> file server</a:t>
            </a:r>
            <a:endParaRPr lang="en-US" sz="1600" dirty="0"/>
          </a:p>
        </p:txBody>
      </p:sp>
      <p:sp>
        <p:nvSpPr>
          <p:cNvPr id="24" name="TextBox 23"/>
          <p:cNvSpPr txBox="1"/>
          <p:nvPr/>
        </p:nvSpPr>
        <p:spPr>
          <a:xfrm>
            <a:off x="735784" y="2145777"/>
            <a:ext cx="1266924" cy="338554"/>
          </a:xfrm>
          <a:prstGeom prst="rect">
            <a:avLst/>
          </a:prstGeom>
          <a:noFill/>
        </p:spPr>
        <p:txBody>
          <a:bodyPr wrap="square" rtlCol="0">
            <a:spAutoFit/>
          </a:bodyPr>
          <a:lstStyle/>
          <a:p>
            <a:r>
              <a:rPr lang="en-US" sz="1600" dirty="0" err="1" smtClean="0"/>
              <a:t>Gfarm</a:t>
            </a:r>
            <a:r>
              <a:rPr lang="en-US" sz="1600" dirty="0" smtClean="0"/>
              <a:t> Client</a:t>
            </a:r>
            <a:endParaRPr lang="en-US" sz="1600" dirty="0"/>
          </a:p>
        </p:txBody>
      </p:sp>
      <p:pic>
        <p:nvPicPr>
          <p:cNvPr id="8198" name="Picture 6" descr="http://t3.gstatic.com/images?q=tbn:ANd9GcSrBi3WKOwMRlZY_MJr87q71d_9_aXu7mur7teBDJt-JgLjpsHP"/>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contrast="100000"/>
                    </a14:imgEffect>
                  </a14:imgLayer>
                </a14:imgProps>
              </a:ext>
              <a:ext uri="{28A0092B-C50C-407E-A947-70E740481C1C}">
                <a14:useLocalDpi xmlns:a14="http://schemas.microsoft.com/office/drawing/2010/main" xmlns="" val="0"/>
              </a:ext>
            </a:extLst>
          </a:blip>
          <a:srcRect/>
          <a:stretch>
            <a:fillRect/>
          </a:stretch>
        </p:blipFill>
        <p:spPr bwMode="auto">
          <a:xfrm>
            <a:off x="7942514" y="2884815"/>
            <a:ext cx="661376" cy="5318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2" descr="data:image/jpg;base64,/9j/4AAQSkZJRgABAQAAAQABAAD/2wCEAAkGBhISERUSExQUFBUWFxYYGBIYFxkUHRsfGxYcHRoaGR4aHSYfHiUnHBUcIC8iIygpLS0sFR4xNTAqPCYrLy0BCQoKDgwOGg8PGiwgHyQpMDIpLCksLCwpMDEsLTUsLjAvNC8pLCwtLywpLCwsNCosLCwtKSk0KS8sLC0sNS8sLP/AABEIAGAAWAMBIgACEQEDEQH/xAAcAAACAgMBAQAAAAAAAAAAAAAABwUIAQQGAwL/xAA9EAACAQMBBQUEBggHAAAAAAABAgMABBESBgchMVEFEyJBYSNCcYEUMmJykbEzQ1JTgpKh0hUkc6KywtH/xAAZAQACAwEAAAAAAAAAAAAAAAAAAwECBQT/xAApEQACAgIABQEJAQAAAAAAAAAAAQIDBBEhMUFRgRITIjIzcZGx8PEF/9oADAMBAAIRAxEAPwB40UV4X16kMbSyMERAWZzwAA86APZmAGTwA864HaTfHZ25KQ5uZBw8Bwg+Lnn/AAg0utvN5Ut8zRRForbyTk0nrJ6fZ5dc1xdatGCtbs+wqVnYf2we9CK+PcyhYZ+OlM5Vx9gnzA5g/EendVWLsTZC/ucPbwSkAgrL+jAI5FWYjl1FOrs657ZWyKSQQvdDCpIZRpYY+s4A+sOg4H040jJx4Rl7jX02TGTfM2Nudv4ez0xwknYeCHP+5+i/1PlUBs9vttpcJdI1u37wHXH8zjUvzHzpcbRbG9qI7z3MMshY6nmXEvzOnJA+WAK5iuuvDqlDnt90Vc3stpb3KSKHRlZWGQykEEdQRzr0qtexu3dx2c/gJeEnx25PA9Sn7LevI+dWE7C7dhvIFnhbUjfIg+asPIjzFZ9+PKl913GRlskKKKK5iwUkN8W2Rmm+hRn2UR9pj3pOh9F/P4U29qO2Ba2k1x+7RiB1bko/mIqrryFiWY5YkknqSck/ia0cGr1NzfTkLsfQIomZgqgszEBVAySTwAA607thN0sUCrNeKss/AiM+JI/lyZvU8OnWobcnsmGLX8gzpJSEHr77/wBdI/ipw1bMyXv2cfJEI9WYC44VmiiswaFcTtruwt71WkjCw3HMSAYVj0kA5/eHEevKu2oq8Jyg9xZDWyqHaXZ0lvK8MylJEOGU/mOoI4g+ddNu02yNjdBXPsJiFkHkp5LJ8uR9D6Uwd8uyYmt/piD2sA8ePejzxz90nI9NVI81u1zjkVcfIhr0stuDRXKbr+3DddnRMxy8eYnPqnAH5rg0Vgzi4ScX0Hp7IzfZdFezQo/WTRqfgMt/1pDU89+MJNhGQCcXCcAM80ceXxpNL2FckZFvOR17qT+2tnCaVXkTPmMDY/e9FaW8Vs9s+mMY7xHBJ45LFSBzJ60x9n94FjeELFMA5/VP7N/kDz+WarZNEyHDBlPRgVP4EV81NmFXPiuDBTaLcUUjNht7ctuVhuy0sHISnxPH8fN1+PEevKnbb3aSIJEZWRhqDg5BB8wayrqJVPUhqkme1Qvb+2NnZD/MTKreUY8Tn4KONLnb3e+xLW9g2AMhrrnnqIv7/wAOtKmSQsxZiWZjksSWJPUk8TXVTguS3Ph+Ssp65Dd7c33QOjxR2skiurKTIwjBBGDwAY+fpSgArKKScAEnoASfwHGt0dhXOM/R7jHXuZP7a0q6oUrUeAptsaO4W7Oi6i8g0bgfFSD/AMRRXluItWV7ssGXAhXBBU58Z5Gs1jZfzn+9B0OQ3CKzRRXKXNXtDsuGdSk0aSKfddQ350rttNzC6WmsMgjibYnIP+mx5H7J4HqKbdFOrunW9xZDimVIdCCQQQQSCCMEEcwR5Gpi02uuo7OSySQiGQ5I8wPeVT5K3mP/AE0xN82xa6f8QiXBBAnA8weCyfEHAPoR0pRVuVzjdBS1/TnacWFMvYbdC1wqz3mqOM8VhHhdh1c+6D05/CvDdDsWLmY3Uy5ihYBVPJ5OfHqF4H4kdKelcmXlOL9EPJeEN8WR/ZOz9tbLpghjjH2VAJ+J5n5mpCiisltvixxgCis0VABRRRQAUUUUAavalgs8MkLjKyIyH+IYqqc8RQsrc0LKfipIP5VbaqqbRSKbq5Ixjvp8fztWp/nP4kKsLFbA9ki37Ot48YPdq7fefxH8/wCldDWr2UwMERHIxpj+UVtVmzbcm2MQUUUVUkKKKKAContraaC1KCUtl8nwoz6VUgNI+B4VBZQWP7VS1c/tLsobpgyzGLMbwyYQPridlLKMkaWynBuOMngaAPmTby1VJ5GMixwZ1SGNtLYfQe7OMNhxpwOPyrZj2ttmlEKsWdtJACk+Fo+81k+S6SMseGWA5moCbdnrlkZrhlR5FcpFGsRYK5ddbA4ZgdID6QdK4Oc5r5g3Yd2pKXTrL3Qt+90AkxCIxhGGrBx4WB8mT1IoAnrfbK1ezN6rkwA4LaTnOvR9XnzI+RzUDPe9iB2VoINQ73INuOPdzCJ8cOPjb8Mmt2Dd+iWlxaLPJ3cxVlLAO0ZVUHP3hmMHBx5io+bdUsmGkuC0g1MZBGF8bXQnZgNXAHimnJ4HnUqTXICXt9urEIQrMFQxoEEbD6zOq6RjiMwuOHLQaxDvEs27jjKv0jjGWidRguEVmyPCGZgATwORWpFu1iDwyGVi0KXKZ0gBu+d2UkZ5p3z4+95Vq2m6xU+iN3w1WgATTCFVvaKxLrqIJIBGepDDBFQBLpvBtSofE2CWCexf2gCM+qPA8QKxty6eVY7N3h2c7xxoZNc2kxo0TqzKyswkAI+phDluQ4dRWhYbuO7lEpnziRn0pEsanMUkeplVtOs99lnUDVoHAVKdkbILA9s/eajbWpthlQNQJQ6s54fo+X2jQB0NFFFAH//Z"/>
          <p:cNvSpPr>
            <a:spLocks noChangeAspect="1" noChangeArrowheads="1"/>
          </p:cNvSpPr>
          <p:nvPr/>
        </p:nvSpPr>
        <p:spPr bwMode="auto">
          <a:xfrm>
            <a:off x="63500" y="-446088"/>
            <a:ext cx="838200" cy="914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5" name="Picture 13" descr="C:\cygwin\home\zhengc\photos\work\osakau.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07382" y="2773405"/>
            <a:ext cx="495326" cy="540355"/>
          </a:xfrm>
          <a:prstGeom prst="rect">
            <a:avLst/>
          </a:prstGeom>
          <a:noFill/>
          <a:extLst>
            <a:ext uri="{909E8E84-426E-40DD-AFC4-6F175D3DCCD1}">
              <a14:hiddenFill xmlns:a14="http://schemas.microsoft.com/office/drawing/2010/main" xmlns="">
                <a:solidFill>
                  <a:srgbClr val="FFFFFF"/>
                </a:solidFill>
              </a14:hiddenFill>
            </a:ext>
          </a:extLst>
        </p:spPr>
      </p:pic>
      <p:pic>
        <p:nvPicPr>
          <p:cNvPr id="8207" name="Picture 15" descr="http://t1.gstatic.com/images?q=tbn:ANd9GcSgAzlstbJUyudU8h7FKDLVW0PEJLMZp1EmA1l-MQrWQNze-XlH3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04322" y="849099"/>
            <a:ext cx="10287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8" name="Picture 16" descr="C:\Users\zhengc\AppData\Local\Microsoft\Windows\Temporary Internet Files\Content.IE5\R04S2YF4\MC900432591[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47262" y="1336795"/>
            <a:ext cx="4241410" cy="3649377"/>
          </a:xfrm>
          <a:prstGeom prst="rect">
            <a:avLst/>
          </a:prstGeom>
          <a:noFill/>
          <a:extLst>
            <a:ext uri="{909E8E84-426E-40DD-AFC4-6F175D3DCCD1}">
              <a14:hiddenFill xmlns:a14="http://schemas.microsoft.com/office/drawing/2010/main" xmlns="">
                <a:solidFill>
                  <a:srgbClr val="FFFFFF"/>
                </a:solidFill>
              </a14:hiddenFill>
            </a:ext>
          </a:extLst>
        </p:spPr>
      </p:pic>
      <p:pic>
        <p:nvPicPr>
          <p:cNvPr id="8201" name="Picture 9" descr="http://t3.gstatic.com/images?q=tbn:ANd9GcTNf6IV9CCS27xKoJPmr9PrB1xk-Mgxrpui2pp4lffYT9tJAEB6"/>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rightnessContrast contrast="100000"/>
                    </a14:imgEffect>
                  </a14:imgLayer>
                </a14:imgProps>
              </a:ext>
              <a:ext uri="{28A0092B-C50C-407E-A947-70E740481C1C}">
                <a14:useLocalDpi xmlns:a14="http://schemas.microsoft.com/office/drawing/2010/main" xmlns="" val="0"/>
              </a:ext>
            </a:extLst>
          </a:blip>
          <a:srcRect/>
          <a:stretch>
            <a:fillRect/>
          </a:stretch>
        </p:blipFill>
        <p:spPr bwMode="auto">
          <a:xfrm>
            <a:off x="3667893" y="4656359"/>
            <a:ext cx="662958" cy="659627"/>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descr="C:\cygwin\home\zhengc\photos\work\nchc_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727333" y="4800457"/>
            <a:ext cx="694982" cy="519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54956" y="3109873"/>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688672" y="2156904"/>
            <a:ext cx="1963358" cy="646331"/>
          </a:xfrm>
          <a:prstGeom prst="rect">
            <a:avLst/>
          </a:prstGeom>
          <a:noFill/>
        </p:spPr>
        <p:txBody>
          <a:bodyPr wrap="none" rtlCol="0">
            <a:spAutoFit/>
          </a:bodyPr>
          <a:lstStyle/>
          <a:p>
            <a:r>
              <a:rPr lang="en-US" dirty="0" err="1" smtClean="0"/>
              <a:t>Gfarm</a:t>
            </a:r>
            <a:r>
              <a:rPr lang="en-US" dirty="0" smtClean="0"/>
              <a:t> meta-server</a:t>
            </a:r>
          </a:p>
          <a:p>
            <a:r>
              <a:rPr lang="en-US" dirty="0" err="1" smtClean="0"/>
              <a:t>Gfarm</a:t>
            </a:r>
            <a:r>
              <a:rPr lang="en-US" dirty="0" smtClean="0"/>
              <a:t> file server</a:t>
            </a:r>
            <a:endParaRPr lang="en-US" dirty="0"/>
          </a:p>
        </p:txBody>
      </p:sp>
      <p:cxnSp>
        <p:nvCxnSpPr>
          <p:cNvPr id="25" name="Straight Connector 24"/>
          <p:cNvCxnSpPr/>
          <p:nvPr/>
        </p:nvCxnSpPr>
        <p:spPr>
          <a:xfrm>
            <a:off x="5129321" y="4132602"/>
            <a:ext cx="169078" cy="90891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507382" y="3276784"/>
            <a:ext cx="1048394" cy="36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468829" y="3998198"/>
            <a:ext cx="1264194" cy="862099"/>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4" idx="0"/>
          </p:cNvCxnSpPr>
          <p:nvPr/>
        </p:nvCxnSpPr>
        <p:spPr>
          <a:xfrm flipH="1">
            <a:off x="3349173" y="4178529"/>
            <a:ext cx="463264" cy="767712"/>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342454" y="2008240"/>
            <a:ext cx="618681" cy="471829"/>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89318" y="3702016"/>
            <a:ext cx="624161" cy="13714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35153" y="11112"/>
            <a:ext cx="6559553" cy="646331"/>
          </a:xfrm>
          <a:prstGeom prst="rect">
            <a:avLst/>
          </a:prstGeom>
          <a:noFill/>
        </p:spPr>
        <p:txBody>
          <a:bodyPr wrap="none" rtlCol="0">
            <a:spAutoFit/>
          </a:bodyPr>
          <a:lstStyle/>
          <a:p>
            <a:r>
              <a:rPr lang="en-US" sz="3600" b="1" dirty="0" smtClean="0">
                <a:latin typeface="+mj-lt"/>
              </a:rPr>
              <a:t>Centralized VM Image Repository</a:t>
            </a:r>
            <a:endParaRPr lang="en-US" sz="3600" b="1" dirty="0">
              <a:latin typeface="+mj-lt"/>
            </a:endParaRPr>
          </a:p>
        </p:txBody>
      </p:sp>
      <p:pic>
        <p:nvPicPr>
          <p:cNvPr id="8202" name="Picture 10" descr="C:\cygwin\home\zhengc\photos\work\cnic_logo.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710056" y="4627320"/>
            <a:ext cx="673224" cy="67322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2" name="Straight Connector 71"/>
          <p:cNvCxnSpPr/>
          <p:nvPr/>
        </p:nvCxnSpPr>
        <p:spPr>
          <a:xfrm>
            <a:off x="2002708" y="2098255"/>
            <a:ext cx="1260216" cy="216799"/>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65064" y="3580030"/>
            <a:ext cx="1264257" cy="338554"/>
          </a:xfrm>
          <a:prstGeom prst="rect">
            <a:avLst/>
          </a:prstGeom>
          <a:solidFill>
            <a:schemeClr val="accent6">
              <a:lumMod val="20000"/>
              <a:lumOff val="80000"/>
            </a:schemeClr>
          </a:solidFill>
          <a:ln w="15875" cmpd="sng">
            <a:solidFill>
              <a:srgbClr val="FF0000"/>
            </a:solidFill>
          </a:ln>
        </p:spPr>
        <p:txBody>
          <a:bodyPr wrap="none" rtlCol="0">
            <a:spAutoFit/>
          </a:bodyPr>
          <a:lstStyle/>
          <a:p>
            <a:r>
              <a:rPr lang="en-US" sz="1600" b="1" dirty="0" err="1" smtClean="0"/>
              <a:t>QuickQuake</a:t>
            </a:r>
            <a:endParaRPr lang="en-US" sz="1600" b="1" dirty="0"/>
          </a:p>
        </p:txBody>
      </p:sp>
      <p:sp>
        <p:nvSpPr>
          <p:cNvPr id="77" name="TextBox 76"/>
          <p:cNvSpPr txBox="1"/>
          <p:nvPr/>
        </p:nvSpPr>
        <p:spPr>
          <a:xfrm>
            <a:off x="3850871" y="2577518"/>
            <a:ext cx="1495922" cy="338554"/>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r>
              <a:rPr lang="en-US" sz="1600" b="1" dirty="0" err="1" smtClean="0"/>
              <a:t>Geogrid</a:t>
            </a:r>
            <a:r>
              <a:rPr lang="en-US" sz="1600" b="1" dirty="0" smtClean="0"/>
              <a:t> + </a:t>
            </a:r>
            <a:r>
              <a:rPr lang="en-US" sz="1600" b="1" dirty="0" err="1" smtClean="0"/>
              <a:t>Bloss</a:t>
            </a:r>
            <a:endParaRPr lang="en-US" sz="1600" b="1" dirty="0"/>
          </a:p>
        </p:txBody>
      </p:sp>
      <p:sp>
        <p:nvSpPr>
          <p:cNvPr id="79" name="TextBox 78"/>
          <p:cNvSpPr txBox="1"/>
          <p:nvPr/>
        </p:nvSpPr>
        <p:spPr>
          <a:xfrm>
            <a:off x="3864853" y="3241476"/>
            <a:ext cx="831381" cy="338554"/>
          </a:xfrm>
          <a:prstGeom prst="rect">
            <a:avLst/>
          </a:prstGeom>
          <a:solidFill>
            <a:srgbClr val="F5FE9C"/>
          </a:solidFill>
          <a:ln>
            <a:solidFill>
              <a:schemeClr val="accent6">
                <a:lumMod val="50000"/>
              </a:schemeClr>
            </a:solidFill>
          </a:ln>
        </p:spPr>
        <p:txBody>
          <a:bodyPr wrap="none" rtlCol="0">
            <a:spAutoFit/>
          </a:bodyPr>
          <a:lstStyle/>
          <a:p>
            <a:r>
              <a:rPr lang="en-US" sz="1600" b="1" dirty="0" err="1" smtClean="0"/>
              <a:t>Nyouga</a:t>
            </a:r>
            <a:endParaRPr lang="en-US" sz="1600" b="1" dirty="0"/>
          </a:p>
        </p:txBody>
      </p:sp>
      <p:sp>
        <p:nvSpPr>
          <p:cNvPr id="78" name="TextBox 77"/>
          <p:cNvSpPr txBox="1"/>
          <p:nvPr/>
        </p:nvSpPr>
        <p:spPr>
          <a:xfrm>
            <a:off x="3850193" y="2916072"/>
            <a:ext cx="742511" cy="338554"/>
          </a:xfrm>
          <a:prstGeom prst="rect">
            <a:avLst/>
          </a:prstGeom>
          <a:solidFill>
            <a:schemeClr val="tx2">
              <a:lumMod val="20000"/>
              <a:lumOff val="80000"/>
            </a:schemeClr>
          </a:solidFill>
          <a:ln>
            <a:solidFill>
              <a:schemeClr val="tx2">
                <a:lumMod val="50000"/>
              </a:schemeClr>
            </a:solidFill>
          </a:ln>
        </p:spPr>
        <p:txBody>
          <a:bodyPr wrap="none" rtlCol="0">
            <a:spAutoFit/>
          </a:bodyPr>
          <a:lstStyle/>
          <a:p>
            <a:r>
              <a:rPr lang="en-US" sz="1600" b="1" dirty="0" err="1" smtClean="0"/>
              <a:t>Fmotif</a:t>
            </a:r>
            <a:endParaRPr lang="en-US" sz="1600" b="1" dirty="0"/>
          </a:p>
        </p:txBody>
      </p:sp>
      <p:sp>
        <p:nvSpPr>
          <p:cNvPr id="82" name="TextBox 81"/>
          <p:cNvSpPr txBox="1"/>
          <p:nvPr/>
        </p:nvSpPr>
        <p:spPr>
          <a:xfrm>
            <a:off x="6850023" y="5929214"/>
            <a:ext cx="1266924" cy="338554"/>
          </a:xfrm>
          <a:prstGeom prst="rect">
            <a:avLst/>
          </a:prstGeom>
          <a:noFill/>
        </p:spPr>
        <p:txBody>
          <a:bodyPr wrap="square" rtlCol="0">
            <a:spAutoFit/>
          </a:bodyPr>
          <a:lstStyle/>
          <a:p>
            <a:r>
              <a:rPr lang="en-US" sz="1600" dirty="0" err="1" smtClean="0"/>
              <a:t>Gfarm</a:t>
            </a:r>
            <a:r>
              <a:rPr lang="en-US" sz="1600" dirty="0" smtClean="0"/>
              <a:t> Client</a:t>
            </a:r>
            <a:endParaRPr lang="en-US" sz="1600" dirty="0"/>
          </a:p>
        </p:txBody>
      </p:sp>
      <p:cxnSp>
        <p:nvCxnSpPr>
          <p:cNvPr id="83" name="Straight Connector 82"/>
          <p:cNvCxnSpPr/>
          <p:nvPr/>
        </p:nvCxnSpPr>
        <p:spPr>
          <a:xfrm>
            <a:off x="6189818" y="4000564"/>
            <a:ext cx="778753" cy="859733"/>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96" name="Flowchart: Magnetic Disk 95"/>
          <p:cNvSpPr/>
          <p:nvPr/>
        </p:nvSpPr>
        <p:spPr>
          <a:xfrm>
            <a:off x="7661316" y="1548932"/>
            <a:ext cx="577288" cy="45930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2" descr="C:\Users\zhengc\AppData\Local\Microsoft\Windows\Temporary Internet Files\Content.IE5\VC3TT4C9\MC900434845[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9077" y="983345"/>
            <a:ext cx="1266923" cy="1266923"/>
          </a:xfrm>
          <a:prstGeom prst="rect">
            <a:avLst/>
          </a:prstGeom>
          <a:noFill/>
          <a:extLst>
            <a:ext uri="{909E8E84-426E-40DD-AFC4-6F175D3DCCD1}">
              <a14:hiddenFill xmlns:a14="http://schemas.microsoft.com/office/drawing/2010/main" xmlns="">
                <a:solidFill>
                  <a:srgbClr val="FFFFFF"/>
                </a:solidFill>
              </a14:hiddenFill>
            </a:ext>
          </a:extLst>
        </p:spPr>
      </p:pic>
      <p:sp>
        <p:nvSpPr>
          <p:cNvPr id="99" name="TextBox 98"/>
          <p:cNvSpPr txBox="1"/>
          <p:nvPr/>
        </p:nvSpPr>
        <p:spPr>
          <a:xfrm>
            <a:off x="2807374" y="717935"/>
            <a:ext cx="3605154" cy="954107"/>
          </a:xfrm>
          <a:prstGeom prst="rect">
            <a:avLst/>
          </a:prstGeom>
          <a:noFill/>
        </p:spPr>
        <p:txBody>
          <a:bodyPr wrap="none" rtlCol="0">
            <a:spAutoFit/>
          </a:bodyPr>
          <a:lstStyle/>
          <a:p>
            <a:pPr algn="ctr"/>
            <a:r>
              <a:rPr lang="en-US" sz="2800" b="1" dirty="0" smtClean="0">
                <a:solidFill>
                  <a:srgbClr val="FF0000"/>
                </a:solidFill>
              </a:rPr>
              <a:t>VM images </a:t>
            </a:r>
          </a:p>
          <a:p>
            <a:pPr algn="ctr"/>
            <a:r>
              <a:rPr lang="en-US" sz="2800" b="1" dirty="0" smtClean="0">
                <a:solidFill>
                  <a:srgbClr val="FF0000"/>
                </a:solidFill>
              </a:rPr>
              <a:t>depository and sharing</a:t>
            </a:r>
            <a:endParaRPr lang="en-US" sz="2800" b="1" dirty="0">
              <a:solidFill>
                <a:srgbClr val="FF0000"/>
              </a:solidFill>
            </a:endParaRPr>
          </a:p>
        </p:txBody>
      </p:sp>
      <p:pic>
        <p:nvPicPr>
          <p:cNvPr id="7170" name="Picture 2" descr="C:\Users\zhengc\AppData\Local\Microsoft\Windows\Temporary Internet Files\Content.IE5\1DOAR0BJ\MC910217745[1].wm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217686" y="1819791"/>
            <a:ext cx="1129107" cy="712430"/>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4336726" y="2265650"/>
            <a:ext cx="858377" cy="307777"/>
          </a:xfrm>
          <a:prstGeom prst="rect">
            <a:avLst/>
          </a:prstGeom>
          <a:noFill/>
        </p:spPr>
        <p:txBody>
          <a:bodyPr wrap="none" rtlCol="0">
            <a:spAutoFit/>
          </a:bodyPr>
          <a:lstStyle/>
          <a:p>
            <a:r>
              <a:rPr lang="en-US" sz="1400" b="1" dirty="0" smtClean="0"/>
              <a:t>vmdb.txt</a:t>
            </a:r>
            <a:endParaRPr lang="en-US" sz="1400" b="1" dirty="0"/>
          </a:p>
        </p:txBody>
      </p:sp>
      <p:pic>
        <p:nvPicPr>
          <p:cNvPr id="7174" name="Picture 6" descr="C:\Program Files (x86)\Microsoft Office\MEDIA\CAGCAT10\j0195384.wm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850023" y="4812998"/>
            <a:ext cx="1136449" cy="1160565"/>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C:\Program Files (x86)\Microsoft Office\MEDIA\CAGCAT10\j0292020.wm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08953" y="1071406"/>
            <a:ext cx="1265798" cy="1201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20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cygwin\home\zhengc\photos\work\sdsc_vertical_mantini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2633" y="2913514"/>
            <a:ext cx="9525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2" descr="data:image/jpg;base64,/9j/4AAQSkZJRgABAQAAAQABAAD/2wCEAAkGBhISERUSExQUFBUWFxYYGBIYFxkUHRsfGxYcHRoaGR4aHSYfHiUnHBUcIC8iIygpLS0sFR4xNTAqPCYrLy0BCQoKDgwOGg8PGiwgHyQpMDIpLCksLCwpMDEsLTUsLjAvNC8pLCwtLywpLCwsNCosLCwtKSk0KS8sLC0sNS8sLP/AABEIAGAAWAMBIgACEQEDEQH/xAAcAAACAgMBAQAAAAAAAAAAAAAABwUIAQQGAwL/xAA9EAACAQMBBQUEBggHAAAAAAABAgMABBESBgchMVEFEyJBYSNCcYEUMmJykbEzQ1JTgpKh0hUkc6KywtH/xAAZAQACAwEAAAAAAAAAAAAAAAAAAwECBQT/xAApEQACAgIABQEJAQAAAAAAAAAAAQIDBBEhMUFRgRITIjIzcZGx8PEF/9oADAMBAAIRAxEAPwB40UV4X16kMbSyMERAWZzwAA86APZmAGTwA864HaTfHZ25KQ5uZBw8Bwg+Lnn/AAg0utvN5Ut8zRRForbyTk0nrJ6fZ5dc1xdatGCtbs+wqVnYf2we9CK+PcyhYZ+OlM5Vx9gnzA5g/EendVWLsTZC/ucPbwSkAgrL+jAI5FWYjl1FOrs657ZWyKSQQvdDCpIZRpYY+s4A+sOg4H040jJx4Rl7jX02TGTfM2Nudv4ez0xwknYeCHP+5+i/1PlUBs9vttpcJdI1u37wHXH8zjUvzHzpcbRbG9qI7z3MMshY6nmXEvzOnJA+WAK5iuuvDqlDnt90Vc3stpb3KSKHRlZWGQykEEdQRzr0qtexu3dx2c/gJeEnx25PA9Sn7LevI+dWE7C7dhvIFnhbUjfIg+asPIjzFZ9+PKl913GRlskKKKK5iwUkN8W2Rmm+hRn2UR9pj3pOh9F/P4U29qO2Ba2k1x+7RiB1bko/mIqrryFiWY5YkknqSck/ia0cGr1NzfTkLsfQIomZgqgszEBVAySTwAA607thN0sUCrNeKss/AiM+JI/lyZvU8OnWobcnsmGLX8gzpJSEHr77/wBdI/ipw1bMyXv2cfJEI9WYC44VmiiswaFcTtruwt71WkjCw3HMSAYVj0kA5/eHEevKu2oq8Jyg9xZDWyqHaXZ0lvK8MylJEOGU/mOoI4g+ddNu02yNjdBXPsJiFkHkp5LJ8uR9D6Uwd8uyYmt/piD2sA8ePejzxz90nI9NVI81u1zjkVcfIhr0stuDRXKbr+3DddnRMxy8eYnPqnAH5rg0Vgzi4ScX0Hp7IzfZdFezQo/WTRqfgMt/1pDU89+MJNhGQCcXCcAM80ceXxpNL2FckZFvOR17qT+2tnCaVXkTPmMDY/e9FaW8Vs9s+mMY7xHBJ45LFSBzJ60x9n94FjeELFMA5/VP7N/kDz+WarZNEyHDBlPRgVP4EV81NmFXPiuDBTaLcUUjNht7ctuVhuy0sHISnxPH8fN1+PEevKnbb3aSIJEZWRhqDg5BB8wayrqJVPUhqkme1Qvb+2NnZD/MTKreUY8Tn4KONLnb3e+xLW9g2AMhrrnnqIv7/wAOtKmSQsxZiWZjksSWJPUk8TXVTguS3Ph+Ssp65Dd7c33QOjxR2skiurKTIwjBBGDwAY+fpSgArKKScAEnoASfwHGt0dhXOM/R7jHXuZP7a0q6oUrUeAptsaO4W7Oi6i8g0bgfFSD/AMRRXluItWV7ssGXAhXBBU58Z5Gs1jZfzn+9B0OQ3CKzRRXKXNXtDsuGdSk0aSKfddQ350rttNzC6WmsMgjibYnIP+mx5H7J4HqKbdFOrunW9xZDimVIdCCQQQQSCCMEEcwR5Gpi02uuo7OSySQiGQ5I8wPeVT5K3mP/AE0xN82xa6f8QiXBBAnA8weCyfEHAPoR0pRVuVzjdBS1/TnacWFMvYbdC1wqz3mqOM8VhHhdh1c+6D05/CvDdDsWLmY3Uy5ihYBVPJ5OfHqF4H4kdKelcmXlOL9EPJeEN8WR/ZOz9tbLpghjjH2VAJ+J5n5mpCiisltvixxgCis0VABRRRQAUUUUAavalgs8MkLjKyIyH+IYqqc8RQsrc0LKfipIP5VbaqqbRSKbq5Ixjvp8fztWp/nP4kKsLFbA9ki37Ot48YPdq7fefxH8/wCldDWr2UwMERHIxpj+UVtVmzbcm2MQUUUVUkKKKKAContraaC1KCUtl8nwoz6VUgNI+B4VBZQWP7VS1c/tLsobpgyzGLMbwyYQPridlLKMkaWynBuOMngaAPmTby1VJ5GMixwZ1SGNtLYfQe7OMNhxpwOPyrZj2ttmlEKsWdtJACk+Fo+81k+S6SMseGWA5moCbdnrlkZrhlR5FcpFGsRYK5ddbA4ZgdID6QdK4Oc5r5g3Yd2pKXTrL3Qt+90AkxCIxhGGrBx4WB8mT1IoAnrfbK1ezN6rkwA4LaTnOvR9XnzI+RzUDPe9iB2VoINQ73INuOPdzCJ8cOPjb8Mmt2Dd+iWlxaLPJ3cxVlLAO0ZVUHP3hmMHBx5io+bdUsmGkuC0g1MZBGF8bXQnZgNXAHimnJ4HnUqTXICXt9urEIQrMFQxoEEbD6zOq6RjiMwuOHLQaxDvEs27jjKv0jjGWidRguEVmyPCGZgATwORWpFu1iDwyGVi0KXKZ0gBu+d2UkZ5p3z4+95Vq2m6xU+iN3w1WgATTCFVvaKxLrqIJIBGepDDBFQBLpvBtSofE2CWCexf2gCM+qPA8QKxty6eVY7N3h2c7xxoZNc2kxo0TqzKyswkAI+phDluQ4dRWhYbuO7lEpnziRn0pEsanMUkeplVtOs99lnUDVoHAVKdkbILA9s/eajbWpthlQNQJQ6s54fo+X2jQB0NFFFAH//Z"/>
          <p:cNvSpPr>
            <a:spLocks noChangeAspect="1" noChangeArrowheads="1"/>
          </p:cNvSpPr>
          <p:nvPr/>
        </p:nvSpPr>
        <p:spPr bwMode="auto">
          <a:xfrm>
            <a:off x="63500" y="-446088"/>
            <a:ext cx="838200" cy="914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7" name="Picture 15" descr="http://t1.gstatic.com/images?q=tbn:ANd9GcSgAzlstbJUyudU8h7FKDLVW0PEJLMZp1EmA1l-MQrWQNze-XlH3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9287" y="1176849"/>
            <a:ext cx="10287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8" name="Picture 16" descr="C:\Users\zhengc\AppData\Local\Microsoft\Windows\Temporary Internet Files\Content.IE5\R04S2YF4\MC90043259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0867" y="3180863"/>
            <a:ext cx="3559109" cy="37122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53762" y="6103584"/>
            <a:ext cx="1705147" cy="338554"/>
          </a:xfrm>
          <a:prstGeom prst="rect">
            <a:avLst/>
          </a:prstGeom>
          <a:noFill/>
        </p:spPr>
        <p:txBody>
          <a:bodyPr wrap="none" rtlCol="0">
            <a:spAutoFit/>
          </a:bodyPr>
          <a:lstStyle/>
          <a:p>
            <a:r>
              <a:rPr lang="en-US" sz="1600" dirty="0" smtClean="0"/>
              <a:t>VM hosting server</a:t>
            </a:r>
            <a:endParaRPr lang="en-US" sz="1600" dirty="0"/>
          </a:p>
        </p:txBody>
      </p:sp>
      <p:sp>
        <p:nvSpPr>
          <p:cNvPr id="46" name="TextBox 45"/>
          <p:cNvSpPr txBox="1"/>
          <p:nvPr/>
        </p:nvSpPr>
        <p:spPr>
          <a:xfrm>
            <a:off x="517413" y="11112"/>
            <a:ext cx="8180702" cy="984885"/>
          </a:xfrm>
          <a:prstGeom prst="rect">
            <a:avLst/>
          </a:prstGeom>
          <a:noFill/>
        </p:spPr>
        <p:txBody>
          <a:bodyPr wrap="none" rtlCol="0">
            <a:spAutoFit/>
          </a:bodyPr>
          <a:lstStyle/>
          <a:p>
            <a:pPr algn="ctr"/>
            <a:r>
              <a:rPr lang="en-US" sz="4000" b="1" dirty="0" smtClean="0">
                <a:solidFill>
                  <a:schemeClr val="accent6">
                    <a:lumMod val="75000"/>
                  </a:schemeClr>
                </a:solidFill>
                <a:latin typeface="+mj-lt"/>
              </a:rPr>
              <a:t>VM Deployment Phase II - Automated</a:t>
            </a:r>
          </a:p>
          <a:p>
            <a:pPr algn="ctr"/>
            <a:r>
              <a:rPr lang="en-US" b="1" dirty="0">
                <a:solidFill>
                  <a:schemeClr val="accent6">
                    <a:lumMod val="75000"/>
                  </a:schemeClr>
                </a:solidFill>
                <a:hlinkClick r:id="rId5"/>
              </a:rPr>
              <a:t>http://goc.pragma-grid.net/mediawiki-1.16.2/index.php/VM_deployment_script</a:t>
            </a:r>
            <a:endParaRPr lang="en-US" b="1" dirty="0">
              <a:solidFill>
                <a:schemeClr val="accent6">
                  <a:lumMod val="75000"/>
                </a:schemeClr>
              </a:solidFill>
            </a:endParaRPr>
          </a:p>
        </p:txBody>
      </p:sp>
      <p:sp>
        <p:nvSpPr>
          <p:cNvPr id="77" name="TextBox 76"/>
          <p:cNvSpPr txBox="1"/>
          <p:nvPr/>
        </p:nvSpPr>
        <p:spPr>
          <a:xfrm>
            <a:off x="2641085" y="4973742"/>
            <a:ext cx="1495922" cy="338554"/>
          </a:xfrm>
          <a:prstGeom prst="rect">
            <a:avLst/>
          </a:prstGeom>
          <a:solidFill>
            <a:schemeClr val="accent3">
              <a:lumMod val="20000"/>
              <a:lumOff val="80000"/>
            </a:schemeClr>
          </a:solidFill>
          <a:ln>
            <a:solidFill>
              <a:schemeClr val="accent3">
                <a:lumMod val="50000"/>
              </a:schemeClr>
            </a:solidFill>
          </a:ln>
        </p:spPr>
        <p:txBody>
          <a:bodyPr wrap="none" rtlCol="0">
            <a:spAutoFit/>
          </a:bodyPr>
          <a:lstStyle/>
          <a:p>
            <a:r>
              <a:rPr lang="en-US" sz="1600" b="1" dirty="0" err="1" smtClean="0"/>
              <a:t>Geogrid</a:t>
            </a:r>
            <a:r>
              <a:rPr lang="en-US" sz="1600" b="1" dirty="0" smtClean="0"/>
              <a:t> + </a:t>
            </a:r>
            <a:r>
              <a:rPr lang="en-US" sz="1600" b="1" dirty="0" err="1" smtClean="0"/>
              <a:t>Bloss</a:t>
            </a:r>
            <a:endParaRPr lang="en-US" sz="1600" b="1" dirty="0"/>
          </a:p>
        </p:txBody>
      </p:sp>
      <p:sp>
        <p:nvSpPr>
          <p:cNvPr id="5" name="server"/>
          <p:cNvSpPr>
            <a:spLocks noEditPoints="1" noChangeArrowheads="1"/>
          </p:cNvSpPr>
          <p:nvPr/>
        </p:nvSpPr>
        <p:spPr bwMode="auto">
          <a:xfrm>
            <a:off x="2187987" y="1380185"/>
            <a:ext cx="2091889" cy="1633186"/>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2437503" y="6088195"/>
            <a:ext cx="1699504" cy="369332"/>
          </a:xfrm>
          <a:prstGeom prst="rect">
            <a:avLst/>
          </a:prstGeom>
          <a:solidFill>
            <a:schemeClr val="bg1"/>
          </a:solidFill>
        </p:spPr>
        <p:txBody>
          <a:bodyPr wrap="none" rtlCol="0">
            <a:spAutoFit/>
          </a:bodyPr>
          <a:lstStyle/>
          <a:p>
            <a:r>
              <a:rPr lang="en-US" dirty="0" err="1" smtClean="0">
                <a:solidFill>
                  <a:schemeClr val="accent1"/>
                </a:solidFill>
                <a:latin typeface="Algerian" pitchFamily="82" charset="0"/>
              </a:rPr>
              <a:t>Gfarm</a:t>
            </a:r>
            <a:r>
              <a:rPr lang="en-US" dirty="0" smtClean="0">
                <a:solidFill>
                  <a:schemeClr val="accent1"/>
                </a:solidFill>
                <a:latin typeface="Algerian" pitchFamily="82" charset="0"/>
              </a:rPr>
              <a:t> Cloud</a:t>
            </a:r>
            <a:endParaRPr lang="en-US" dirty="0">
              <a:solidFill>
                <a:schemeClr val="accent1"/>
              </a:solidFill>
              <a:latin typeface="Algerian" pitchFamily="82" charset="0"/>
            </a:endParaRPr>
          </a:p>
        </p:txBody>
      </p:sp>
      <p:sp>
        <p:nvSpPr>
          <p:cNvPr id="35" name="server"/>
          <p:cNvSpPr>
            <a:spLocks noEditPoints="1" noChangeArrowheads="1"/>
          </p:cNvSpPr>
          <p:nvPr/>
        </p:nvSpPr>
        <p:spPr bwMode="auto">
          <a:xfrm>
            <a:off x="5508105" y="3370714"/>
            <a:ext cx="2810534" cy="277310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bg1">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ounded Rectangular Callout 35"/>
          <p:cNvSpPr/>
          <p:nvPr/>
        </p:nvSpPr>
        <p:spPr>
          <a:xfrm>
            <a:off x="5095228" y="1380185"/>
            <a:ext cx="3212425" cy="427805"/>
          </a:xfrm>
          <a:prstGeom prst="wedgeRoundRectCallout">
            <a:avLst>
              <a:gd name="adj1" fmla="val 2411"/>
              <a:gd name="adj2" fmla="val 2103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049313" y="1436004"/>
            <a:ext cx="3258340" cy="307777"/>
          </a:xfrm>
          <a:prstGeom prst="rect">
            <a:avLst/>
          </a:prstGeom>
          <a:noFill/>
        </p:spPr>
        <p:txBody>
          <a:bodyPr wrap="square" rtlCol="0">
            <a:spAutoFit/>
          </a:bodyPr>
          <a:lstStyle/>
          <a:p>
            <a:r>
              <a:rPr lang="en-US" sz="1400" b="1" dirty="0" smtClean="0"/>
              <a:t>$ </a:t>
            </a:r>
            <a:r>
              <a:rPr lang="en-US" sz="1400" b="1" dirty="0" err="1" smtClean="0"/>
              <a:t>vm</a:t>
            </a:r>
            <a:r>
              <a:rPr lang="en-US" sz="1400" b="1" dirty="0" smtClean="0"/>
              <a:t>-deploy </a:t>
            </a:r>
            <a:r>
              <a:rPr lang="en-US" sz="1400" b="1" dirty="0" err="1" smtClean="0"/>
              <a:t>quiquake</a:t>
            </a:r>
            <a:r>
              <a:rPr lang="en-US" sz="1400" b="1" dirty="0" smtClean="0"/>
              <a:t> vm-container-0-2</a:t>
            </a:r>
            <a:endParaRPr lang="en-US" sz="1400" b="1" dirty="0"/>
          </a:p>
        </p:txBody>
      </p:sp>
      <p:sp>
        <p:nvSpPr>
          <p:cNvPr id="52" name="TextBox 51"/>
          <p:cNvSpPr txBox="1"/>
          <p:nvPr/>
        </p:nvSpPr>
        <p:spPr>
          <a:xfrm>
            <a:off x="1809534" y="5104477"/>
            <a:ext cx="858377" cy="307777"/>
          </a:xfrm>
          <a:prstGeom prst="rect">
            <a:avLst/>
          </a:prstGeom>
          <a:noFill/>
        </p:spPr>
        <p:txBody>
          <a:bodyPr wrap="none" rtlCol="0">
            <a:spAutoFit/>
          </a:bodyPr>
          <a:lstStyle/>
          <a:p>
            <a:r>
              <a:rPr lang="en-US" sz="1400" b="1" dirty="0" smtClean="0"/>
              <a:t>vmdb.txt</a:t>
            </a:r>
            <a:endParaRPr lang="en-US" sz="1400" b="1" dirty="0"/>
          </a:p>
        </p:txBody>
      </p:sp>
      <p:cxnSp>
        <p:nvCxnSpPr>
          <p:cNvPr id="55" name="Straight Arrow Connector 54"/>
          <p:cNvCxnSpPr/>
          <p:nvPr/>
        </p:nvCxnSpPr>
        <p:spPr>
          <a:xfrm flipV="1">
            <a:off x="1990814" y="2040320"/>
            <a:ext cx="403963" cy="6823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4" idx="1"/>
          </p:cNvCxnSpPr>
          <p:nvPr/>
        </p:nvCxnSpPr>
        <p:spPr>
          <a:xfrm flipV="1">
            <a:off x="1990814" y="2722707"/>
            <a:ext cx="659296" cy="1908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4" idx="2"/>
            <a:endCxn id="33" idx="0"/>
          </p:cNvCxnSpPr>
          <p:nvPr/>
        </p:nvCxnSpPr>
        <p:spPr>
          <a:xfrm>
            <a:off x="2641807" y="2020780"/>
            <a:ext cx="494465" cy="1937021"/>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50110" y="2461097"/>
            <a:ext cx="583821" cy="523220"/>
          </a:xfrm>
          <a:prstGeom prst="rect">
            <a:avLst/>
          </a:prstGeom>
          <a:solidFill>
            <a:schemeClr val="tx2">
              <a:lumMod val="20000"/>
              <a:lumOff val="80000"/>
            </a:schemeClr>
          </a:solidFill>
        </p:spPr>
        <p:txBody>
          <a:bodyPr wrap="square" lIns="45720" rIns="45720" rtlCol="0">
            <a:spAutoFit/>
          </a:bodyPr>
          <a:lstStyle/>
          <a:p>
            <a:r>
              <a:rPr lang="en-US" sz="1400" b="1" dirty="0" err="1" smtClean="0">
                <a:solidFill>
                  <a:schemeClr val="accent6">
                    <a:lumMod val="50000"/>
                  </a:schemeClr>
                </a:solidFill>
              </a:rPr>
              <a:t>Gfarm</a:t>
            </a:r>
            <a:endParaRPr lang="en-US" sz="1400" b="1" dirty="0" smtClean="0">
              <a:solidFill>
                <a:schemeClr val="accent6">
                  <a:lumMod val="50000"/>
                </a:schemeClr>
              </a:solidFill>
            </a:endParaRPr>
          </a:p>
          <a:p>
            <a:r>
              <a:rPr lang="en-US" sz="1400" b="1" dirty="0" smtClean="0">
                <a:solidFill>
                  <a:schemeClr val="accent6">
                    <a:lumMod val="50000"/>
                  </a:schemeClr>
                </a:solidFill>
              </a:rPr>
              <a:t>Client</a:t>
            </a:r>
            <a:endParaRPr lang="en-US" sz="1400" b="1" dirty="0">
              <a:solidFill>
                <a:schemeClr val="accent6">
                  <a:lumMod val="50000"/>
                </a:schemeClr>
              </a:solidFill>
            </a:endParaRPr>
          </a:p>
        </p:txBody>
      </p:sp>
      <p:sp>
        <p:nvSpPr>
          <p:cNvPr id="33" name="TextBox 32"/>
          <p:cNvSpPr txBox="1"/>
          <p:nvPr/>
        </p:nvSpPr>
        <p:spPr>
          <a:xfrm>
            <a:off x="2634788" y="3957801"/>
            <a:ext cx="1002967" cy="338554"/>
          </a:xfrm>
          <a:prstGeom prst="rect">
            <a:avLst/>
          </a:prstGeom>
          <a:solidFill>
            <a:schemeClr val="accent6">
              <a:lumMod val="20000"/>
              <a:lumOff val="80000"/>
            </a:schemeClr>
          </a:solidFill>
          <a:ln w="15875" cmpd="sng">
            <a:solidFill>
              <a:srgbClr val="FF0000"/>
            </a:solidFill>
          </a:ln>
        </p:spPr>
        <p:txBody>
          <a:bodyPr wrap="none" rtlCol="0">
            <a:spAutoFit/>
          </a:bodyPr>
          <a:lstStyle/>
          <a:p>
            <a:r>
              <a:rPr lang="en-US" sz="1600" b="1" dirty="0" err="1" smtClean="0"/>
              <a:t>Quiquake</a:t>
            </a:r>
            <a:endParaRPr lang="en-US" sz="1600" b="1" dirty="0"/>
          </a:p>
        </p:txBody>
      </p:sp>
      <p:sp>
        <p:nvSpPr>
          <p:cNvPr id="34" name="TextBox 33"/>
          <p:cNvSpPr txBox="1"/>
          <p:nvPr/>
        </p:nvSpPr>
        <p:spPr>
          <a:xfrm>
            <a:off x="2629200" y="4637307"/>
            <a:ext cx="831381" cy="338554"/>
          </a:xfrm>
          <a:prstGeom prst="rect">
            <a:avLst/>
          </a:prstGeom>
          <a:solidFill>
            <a:srgbClr val="F5FE9C"/>
          </a:solidFill>
          <a:ln>
            <a:solidFill>
              <a:schemeClr val="accent6">
                <a:lumMod val="50000"/>
              </a:schemeClr>
            </a:solidFill>
          </a:ln>
        </p:spPr>
        <p:txBody>
          <a:bodyPr wrap="none" rtlCol="0">
            <a:spAutoFit/>
          </a:bodyPr>
          <a:lstStyle/>
          <a:p>
            <a:r>
              <a:rPr lang="en-US" sz="1600" b="1" dirty="0" err="1" smtClean="0"/>
              <a:t>Nyouga</a:t>
            </a:r>
            <a:endParaRPr lang="en-US" sz="1600" b="1" dirty="0"/>
          </a:p>
        </p:txBody>
      </p:sp>
      <p:sp>
        <p:nvSpPr>
          <p:cNvPr id="39" name="TextBox 38"/>
          <p:cNvSpPr txBox="1"/>
          <p:nvPr/>
        </p:nvSpPr>
        <p:spPr>
          <a:xfrm>
            <a:off x="2629200" y="4286304"/>
            <a:ext cx="742511" cy="338554"/>
          </a:xfrm>
          <a:prstGeom prst="rect">
            <a:avLst/>
          </a:prstGeom>
          <a:solidFill>
            <a:schemeClr val="tx2">
              <a:lumMod val="20000"/>
              <a:lumOff val="80000"/>
            </a:schemeClr>
          </a:solidFill>
          <a:ln>
            <a:solidFill>
              <a:schemeClr val="tx2">
                <a:lumMod val="50000"/>
              </a:schemeClr>
            </a:solidFill>
          </a:ln>
        </p:spPr>
        <p:txBody>
          <a:bodyPr wrap="none" rtlCol="0">
            <a:spAutoFit/>
          </a:bodyPr>
          <a:lstStyle/>
          <a:p>
            <a:r>
              <a:rPr lang="en-US" sz="1600" b="1" dirty="0" err="1" smtClean="0"/>
              <a:t>Fmotif</a:t>
            </a:r>
            <a:endParaRPr lang="en-US" sz="1600" b="1" dirty="0"/>
          </a:p>
        </p:txBody>
      </p:sp>
      <p:sp>
        <p:nvSpPr>
          <p:cNvPr id="40" name="Document"/>
          <p:cNvSpPr>
            <a:spLocks noEditPoints="1" noChangeArrowheads="1"/>
          </p:cNvSpPr>
          <p:nvPr/>
        </p:nvSpPr>
        <p:spPr bwMode="auto">
          <a:xfrm>
            <a:off x="1639738" y="5340615"/>
            <a:ext cx="2932360" cy="59968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1639738" y="5346245"/>
            <a:ext cx="2988032" cy="461665"/>
          </a:xfrm>
          <a:prstGeom prst="rect">
            <a:avLst/>
          </a:prstGeom>
          <a:noFill/>
        </p:spPr>
        <p:txBody>
          <a:bodyPr wrap="square" rtlCol="0">
            <a:spAutoFit/>
          </a:bodyPr>
          <a:lstStyle/>
          <a:p>
            <a:r>
              <a:rPr lang="en-US" sz="1200" b="1" dirty="0" err="1" smtClean="0"/>
              <a:t>quiquake</a:t>
            </a:r>
            <a:r>
              <a:rPr lang="en-US" sz="1200" b="1" dirty="0" smtClean="0"/>
              <a:t>, </a:t>
            </a:r>
            <a:r>
              <a:rPr lang="en-US" sz="1200" b="1" dirty="0" err="1" smtClean="0"/>
              <a:t>xen-kvm,AIST</a:t>
            </a:r>
            <a:r>
              <a:rPr lang="en-US" sz="1200" b="1" dirty="0" smtClean="0"/>
              <a:t>/quiquake.img.gz,…</a:t>
            </a:r>
          </a:p>
          <a:p>
            <a:r>
              <a:rPr lang="en-US" sz="1200" b="1" dirty="0" err="1" smtClean="0"/>
              <a:t>Fmotif,kvm,NCHC</a:t>
            </a:r>
            <a:r>
              <a:rPr lang="en-US" sz="1200" b="1" dirty="0" smtClean="0"/>
              <a:t>/fmotif.hda.gz,…</a:t>
            </a:r>
            <a:endParaRPr lang="en-US" sz="1200" b="1" dirty="0"/>
          </a:p>
        </p:txBody>
      </p:sp>
      <p:cxnSp>
        <p:nvCxnSpPr>
          <p:cNvPr id="92" name="Straight Arrow Connector 91"/>
          <p:cNvCxnSpPr/>
          <p:nvPr/>
        </p:nvCxnSpPr>
        <p:spPr>
          <a:xfrm>
            <a:off x="1639738" y="3013371"/>
            <a:ext cx="548249" cy="24726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508105" y="3389301"/>
            <a:ext cx="2810534" cy="616343"/>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frontend</a:t>
            </a:r>
            <a:endParaRPr lang="en-US" sz="1400" b="1" dirty="0">
              <a:solidFill>
                <a:schemeClr val="accent2">
                  <a:lumMod val="60000"/>
                  <a:lumOff val="40000"/>
                </a:schemeClr>
              </a:solidFill>
              <a:latin typeface="Arial Narrow" pitchFamily="34" charset="0"/>
            </a:endParaRPr>
          </a:p>
        </p:txBody>
      </p:sp>
      <p:sp>
        <p:nvSpPr>
          <p:cNvPr id="53" name="TextBox 52"/>
          <p:cNvSpPr txBox="1"/>
          <p:nvPr/>
        </p:nvSpPr>
        <p:spPr>
          <a:xfrm>
            <a:off x="5520091" y="4005645"/>
            <a:ext cx="2810534" cy="552036"/>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vm-container-0-0</a:t>
            </a:r>
            <a:endParaRPr lang="en-US" sz="1400" b="1" dirty="0">
              <a:solidFill>
                <a:schemeClr val="accent2">
                  <a:lumMod val="60000"/>
                  <a:lumOff val="40000"/>
                </a:schemeClr>
              </a:solidFill>
              <a:latin typeface="Arial Narrow" pitchFamily="34" charset="0"/>
            </a:endParaRPr>
          </a:p>
        </p:txBody>
      </p:sp>
      <p:sp>
        <p:nvSpPr>
          <p:cNvPr id="54" name="TextBox 53"/>
          <p:cNvSpPr txBox="1"/>
          <p:nvPr/>
        </p:nvSpPr>
        <p:spPr>
          <a:xfrm>
            <a:off x="5508107" y="5190862"/>
            <a:ext cx="2816858" cy="573750"/>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vm-container-0-2</a:t>
            </a:r>
            <a:endParaRPr lang="en-US" sz="1400" b="1" dirty="0">
              <a:solidFill>
                <a:schemeClr val="accent2">
                  <a:lumMod val="60000"/>
                  <a:lumOff val="40000"/>
                </a:schemeClr>
              </a:solidFill>
              <a:latin typeface="Arial Narrow" pitchFamily="34" charset="0"/>
            </a:endParaRPr>
          </a:p>
        </p:txBody>
      </p:sp>
      <p:sp>
        <p:nvSpPr>
          <p:cNvPr id="56" name="TextBox 55"/>
          <p:cNvSpPr txBox="1"/>
          <p:nvPr/>
        </p:nvSpPr>
        <p:spPr>
          <a:xfrm>
            <a:off x="5508106" y="5764612"/>
            <a:ext cx="2816860" cy="379206"/>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err="1" smtClean="0">
                <a:solidFill>
                  <a:schemeClr val="accent2">
                    <a:lumMod val="60000"/>
                    <a:lumOff val="40000"/>
                  </a:schemeClr>
                </a:solidFill>
                <a:latin typeface="Arial Narrow" pitchFamily="34" charset="0"/>
              </a:rPr>
              <a:t>vm</a:t>
            </a:r>
            <a:r>
              <a:rPr lang="en-US" sz="1400" b="1" dirty="0" smtClean="0">
                <a:solidFill>
                  <a:schemeClr val="accent2">
                    <a:lumMod val="60000"/>
                    <a:lumOff val="40000"/>
                  </a:schemeClr>
                </a:solidFill>
                <a:latin typeface="Arial Narrow" pitchFamily="34" charset="0"/>
              </a:rPr>
              <a:t>-container-….</a:t>
            </a:r>
            <a:endParaRPr lang="en-US" sz="1400" b="1" dirty="0">
              <a:solidFill>
                <a:schemeClr val="accent2">
                  <a:lumMod val="60000"/>
                  <a:lumOff val="40000"/>
                </a:schemeClr>
              </a:solidFill>
              <a:latin typeface="Arial Narrow" pitchFamily="34" charset="0"/>
            </a:endParaRPr>
          </a:p>
        </p:txBody>
      </p:sp>
      <p:sp>
        <p:nvSpPr>
          <p:cNvPr id="59" name="TextBox 58"/>
          <p:cNvSpPr txBox="1"/>
          <p:nvPr/>
        </p:nvSpPr>
        <p:spPr>
          <a:xfrm>
            <a:off x="5520091" y="4557681"/>
            <a:ext cx="2804874" cy="633181"/>
          </a:xfrm>
          <a:prstGeom prst="rect">
            <a:avLst/>
          </a:prstGeom>
          <a:solidFill>
            <a:schemeClr val="bg1">
              <a:lumMod val="95000"/>
            </a:schemeClr>
          </a:solidFill>
          <a:ln>
            <a:solidFill>
              <a:schemeClr val="accent3">
                <a:lumMod val="50000"/>
              </a:schemeClr>
            </a:solidFill>
          </a:ln>
        </p:spPr>
        <p:txBody>
          <a:bodyPr wrap="square" rtlCol="0" anchor="ctr" anchorCtr="0">
            <a:noAutofit/>
          </a:bodyPr>
          <a:lstStyle/>
          <a:p>
            <a:pPr algn="r"/>
            <a:r>
              <a:rPr lang="en-US" sz="1400" b="1" dirty="0" smtClean="0">
                <a:solidFill>
                  <a:schemeClr val="accent2">
                    <a:lumMod val="60000"/>
                    <a:lumOff val="40000"/>
                  </a:schemeClr>
                </a:solidFill>
                <a:latin typeface="Arial Narrow" pitchFamily="34" charset="0"/>
              </a:rPr>
              <a:t>vm-container-0-1</a:t>
            </a:r>
            <a:endParaRPr lang="en-US" sz="1400" b="1" dirty="0">
              <a:solidFill>
                <a:schemeClr val="accent2">
                  <a:lumMod val="60000"/>
                  <a:lumOff val="40000"/>
                </a:schemeClr>
              </a:solidFill>
              <a:latin typeface="Arial Narrow" pitchFamily="34" charset="0"/>
            </a:endParaRPr>
          </a:p>
        </p:txBody>
      </p:sp>
      <p:sp>
        <p:nvSpPr>
          <p:cNvPr id="61" name="TextBox 60"/>
          <p:cNvSpPr txBox="1"/>
          <p:nvPr/>
        </p:nvSpPr>
        <p:spPr>
          <a:xfrm>
            <a:off x="6472853" y="3389695"/>
            <a:ext cx="918493" cy="307777"/>
          </a:xfrm>
          <a:prstGeom prst="rect">
            <a:avLst/>
          </a:prstGeom>
          <a:solidFill>
            <a:srgbClr val="FFFF99"/>
          </a:solidFill>
        </p:spPr>
        <p:txBody>
          <a:bodyPr wrap="square" lIns="45720" rIns="45720" rtlCol="0">
            <a:spAutoFit/>
          </a:bodyPr>
          <a:lstStyle/>
          <a:p>
            <a:r>
              <a:rPr lang="en-US" sz="1400" b="1" dirty="0" err="1">
                <a:solidFill>
                  <a:srgbClr val="C00000"/>
                </a:solidFill>
              </a:rPr>
              <a:t>v</a:t>
            </a:r>
            <a:r>
              <a:rPr lang="en-US" sz="1400" b="1" dirty="0" err="1" smtClean="0">
                <a:solidFill>
                  <a:srgbClr val="C00000"/>
                </a:solidFill>
              </a:rPr>
              <a:t>m</a:t>
            </a:r>
            <a:r>
              <a:rPr lang="en-US" sz="1400" b="1" dirty="0" smtClean="0">
                <a:solidFill>
                  <a:srgbClr val="C00000"/>
                </a:solidFill>
              </a:rPr>
              <a:t>-deploy</a:t>
            </a:r>
            <a:endParaRPr lang="en-US" sz="1400" b="1" dirty="0">
              <a:solidFill>
                <a:srgbClr val="C00000"/>
              </a:solidFill>
            </a:endParaRPr>
          </a:p>
        </p:txBody>
      </p:sp>
      <p:cxnSp>
        <p:nvCxnSpPr>
          <p:cNvPr id="98" name="Straight Arrow Connector 97"/>
          <p:cNvCxnSpPr>
            <a:endCxn id="62" idx="0"/>
          </p:cNvCxnSpPr>
          <p:nvPr/>
        </p:nvCxnSpPr>
        <p:spPr>
          <a:xfrm>
            <a:off x="6209907" y="3817780"/>
            <a:ext cx="0" cy="1398347"/>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549318" y="4296355"/>
            <a:ext cx="3395787" cy="1328565"/>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32415" y="5216127"/>
            <a:ext cx="554984" cy="523220"/>
          </a:xfrm>
          <a:prstGeom prst="rect">
            <a:avLst/>
          </a:prstGeom>
          <a:solidFill>
            <a:schemeClr val="tx2">
              <a:lumMod val="20000"/>
              <a:lumOff val="80000"/>
            </a:schemeClr>
          </a:solidFill>
        </p:spPr>
        <p:txBody>
          <a:bodyPr wrap="square" lIns="45720" rIns="45720" rtlCol="0">
            <a:spAutoFit/>
          </a:bodyPr>
          <a:lstStyle/>
          <a:p>
            <a:r>
              <a:rPr lang="en-US" sz="1400" b="1" dirty="0" err="1" smtClean="0">
                <a:solidFill>
                  <a:schemeClr val="accent6">
                    <a:lumMod val="50000"/>
                  </a:schemeClr>
                </a:solidFill>
              </a:rPr>
              <a:t>Gfarm</a:t>
            </a:r>
            <a:endParaRPr lang="en-US" sz="1400" b="1" dirty="0" smtClean="0">
              <a:solidFill>
                <a:schemeClr val="accent6">
                  <a:lumMod val="50000"/>
                </a:schemeClr>
              </a:solidFill>
            </a:endParaRPr>
          </a:p>
          <a:p>
            <a:r>
              <a:rPr lang="en-US" sz="1400" b="1" dirty="0" smtClean="0">
                <a:solidFill>
                  <a:schemeClr val="accent6">
                    <a:lumMod val="50000"/>
                  </a:schemeClr>
                </a:solidFill>
              </a:rPr>
              <a:t>Client</a:t>
            </a:r>
            <a:endParaRPr lang="en-US" sz="1400" b="1" dirty="0">
              <a:solidFill>
                <a:schemeClr val="accent6">
                  <a:lumMod val="50000"/>
                </a:schemeClr>
              </a:solidFill>
            </a:endParaRPr>
          </a:p>
        </p:txBody>
      </p:sp>
      <p:cxnSp>
        <p:nvCxnSpPr>
          <p:cNvPr id="96" name="Straight Arrow Connector 95"/>
          <p:cNvCxnSpPr/>
          <p:nvPr/>
        </p:nvCxnSpPr>
        <p:spPr>
          <a:xfrm flipH="1">
            <a:off x="6358507" y="2788558"/>
            <a:ext cx="131861" cy="721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35008" y="2972837"/>
            <a:ext cx="2197846" cy="338554"/>
          </a:xfrm>
          <a:prstGeom prst="rect">
            <a:avLst/>
          </a:prstGeom>
          <a:noFill/>
        </p:spPr>
        <p:txBody>
          <a:bodyPr wrap="none" rtlCol="0">
            <a:spAutoFit/>
          </a:bodyPr>
          <a:lstStyle/>
          <a:p>
            <a:r>
              <a:rPr lang="en-US" sz="1600" dirty="0" smtClean="0"/>
              <a:t>VM development server</a:t>
            </a:r>
            <a:endParaRPr lang="en-US" sz="1600" dirty="0"/>
          </a:p>
        </p:txBody>
      </p:sp>
      <p:pic>
        <p:nvPicPr>
          <p:cNvPr id="8194" name="Picture 2" descr="C:\Users\zhengc\AppData\Local\Microsoft\Windows\Temporary Internet Files\Content.IE5\VC3TT4C9\MC900442038[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06308" y="1844460"/>
            <a:ext cx="843419" cy="1051193"/>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C:\Program Files (x86)\Microsoft Office\MEDIA\CAGCAT10\j0292020.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5016" y="1749117"/>
            <a:ext cx="1265798" cy="1201271"/>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Sun 50"/>
          <p:cNvSpPr/>
          <p:nvPr/>
        </p:nvSpPr>
        <p:spPr>
          <a:xfrm>
            <a:off x="5981307" y="3389301"/>
            <a:ext cx="629550" cy="537427"/>
          </a:xfrm>
          <a:prstGeom prst="sun">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a:t>
            </a:r>
            <a:endParaRPr lang="en-US" b="1" dirty="0">
              <a:solidFill>
                <a:srgbClr val="FF0000"/>
              </a:solidFill>
            </a:endParaRPr>
          </a:p>
        </p:txBody>
      </p:sp>
      <p:cxnSp>
        <p:nvCxnSpPr>
          <p:cNvPr id="105" name="Straight Arrow Connector 104"/>
          <p:cNvCxnSpPr/>
          <p:nvPr/>
        </p:nvCxnSpPr>
        <p:spPr>
          <a:xfrm>
            <a:off x="6433761" y="3817780"/>
            <a:ext cx="1012827" cy="1594474"/>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945105" y="5412254"/>
            <a:ext cx="1002967" cy="338554"/>
          </a:xfrm>
          <a:prstGeom prst="rect">
            <a:avLst/>
          </a:prstGeom>
          <a:solidFill>
            <a:schemeClr val="accent6">
              <a:lumMod val="20000"/>
              <a:lumOff val="80000"/>
            </a:schemeClr>
          </a:solidFill>
          <a:ln w="15875" cmpd="sng">
            <a:solidFill>
              <a:srgbClr val="FF0000"/>
            </a:solidFill>
          </a:ln>
        </p:spPr>
        <p:txBody>
          <a:bodyPr wrap="none" rtlCol="0">
            <a:spAutoFit/>
          </a:bodyPr>
          <a:lstStyle/>
          <a:p>
            <a:r>
              <a:rPr lang="en-US" sz="1600" b="1" dirty="0" err="1" smtClean="0"/>
              <a:t>Quiquake</a:t>
            </a:r>
            <a:endParaRPr lang="en-US" sz="1600" b="1" dirty="0"/>
          </a:p>
        </p:txBody>
      </p:sp>
      <p:sp>
        <p:nvSpPr>
          <p:cNvPr id="64" name="TextBox 63"/>
          <p:cNvSpPr txBox="1"/>
          <p:nvPr/>
        </p:nvSpPr>
        <p:spPr>
          <a:xfrm>
            <a:off x="2238723" y="1743781"/>
            <a:ext cx="806167" cy="276999"/>
          </a:xfrm>
          <a:prstGeom prst="rect">
            <a:avLst/>
          </a:prstGeom>
          <a:solidFill>
            <a:schemeClr val="accent6">
              <a:lumMod val="20000"/>
              <a:lumOff val="80000"/>
            </a:schemeClr>
          </a:solidFill>
          <a:ln w="15875" cmpd="sng">
            <a:solidFill>
              <a:srgbClr val="FF0000"/>
            </a:solidFill>
          </a:ln>
        </p:spPr>
        <p:txBody>
          <a:bodyPr wrap="square" rtlCol="0">
            <a:spAutoFit/>
          </a:bodyPr>
          <a:lstStyle/>
          <a:p>
            <a:r>
              <a:rPr lang="en-US" sz="1200" b="1" dirty="0" err="1" smtClean="0"/>
              <a:t>Quiquake</a:t>
            </a:r>
            <a:endParaRPr lang="en-US" sz="1200" b="1" dirty="0"/>
          </a:p>
        </p:txBody>
      </p:sp>
      <p:sp>
        <p:nvSpPr>
          <p:cNvPr id="42" name="Oval Callout 41"/>
          <p:cNvSpPr/>
          <p:nvPr/>
        </p:nvSpPr>
        <p:spPr>
          <a:xfrm>
            <a:off x="7391400" y="2209800"/>
            <a:ext cx="17526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PRAGMA</a:t>
            </a:r>
          </a:p>
          <a:p>
            <a:pPr algn="ctr"/>
            <a:r>
              <a:rPr lang="en-US" dirty="0" smtClean="0"/>
              <a:t>Late 2011</a:t>
            </a:r>
            <a:endParaRPr lang="en-US" dirty="0"/>
          </a:p>
        </p:txBody>
      </p:sp>
    </p:spTree>
    <p:extLst>
      <p:ext uri="{BB962C8B-B14F-4D97-AF65-F5344CB8AC3E}">
        <p14:creationId xmlns:p14="http://schemas.microsoft.com/office/powerpoint/2010/main" xmlns="" val="35708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up)">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up)">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wipe(left)">
                                      <p:cBhvr>
                                        <p:cTn id="21" dur="500"/>
                                        <p:tgtEl>
                                          <p:spTgt spid="37">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up)">
                                      <p:cBhvr>
                                        <p:cTn id="28" dur="500"/>
                                        <p:tgtEl>
                                          <p:spTgt spid="96"/>
                                        </p:tgtEl>
                                      </p:cBhvr>
                                    </p:animEffect>
                                  </p:childTnLst>
                                </p:cTn>
                              </p:par>
                            </p:childTnLst>
                          </p:cTn>
                        </p:par>
                        <p:par>
                          <p:cTn id="29" fill="hold">
                            <p:stCondLst>
                              <p:cond delay="1000"/>
                            </p:stCondLst>
                            <p:childTnLst>
                              <p:par>
                                <p:cTn id="30" presetID="8" presetClass="emph" presetSubtype="0" repeatCount="indefinite" fill="hold" grpId="0" nodeType="afterEffect">
                                  <p:stCondLst>
                                    <p:cond delay="0"/>
                                  </p:stCondLst>
                                  <p:childTnLst>
                                    <p:animRot by="21600000">
                                      <p:cBhvr>
                                        <p:cTn id="31" dur="2000" fill="hold"/>
                                        <p:tgtEl>
                                          <p:spTgt spid="5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up)">
                                      <p:cBhvr>
                                        <p:cTn id="36" dur="500"/>
                                        <p:tgtEl>
                                          <p:spTgt spid="9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wipe(left)">
                                      <p:cBhvr>
                                        <p:cTn id="40" dur="500"/>
                                        <p:tgtEl>
                                          <p:spTgt spid="103"/>
                                        </p:tgtEl>
                                      </p:cBhvr>
                                    </p:animEffect>
                                  </p:childTnLst>
                                </p:cTn>
                              </p:par>
                            </p:childTnLst>
                          </p:cTn>
                        </p:par>
                        <p:par>
                          <p:cTn id="41" fill="hold">
                            <p:stCondLst>
                              <p:cond delay="1000"/>
                            </p:stCondLst>
                            <p:childTnLst>
                              <p:par>
                                <p:cTn id="42" presetID="1" presetClass="entr" presetSubtype="0" fill="hold" grpId="1" nodeType="after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p:stCondLst>
                              <p:cond delay="500"/>
                            </p:stCondLst>
                            <p:childTnLst>
                              <p:par>
                                <p:cTn id="50" presetID="32" presetClass="emph" presetSubtype="0" repeatCount="3000" fill="hold" grpId="2" nodeType="afterEffect">
                                  <p:stCondLst>
                                    <p:cond delay="400"/>
                                  </p:stCondLst>
                                  <p:childTnLst>
                                    <p:animRot by="120000">
                                      <p:cBhvr>
                                        <p:cTn id="51" dur="100" fill="hold">
                                          <p:stCondLst>
                                            <p:cond delay="0"/>
                                          </p:stCondLst>
                                        </p:cTn>
                                        <p:tgtEl>
                                          <p:spTgt spid="60"/>
                                        </p:tgtEl>
                                        <p:attrNameLst>
                                          <p:attrName>r</p:attrName>
                                        </p:attrNameLst>
                                      </p:cBhvr>
                                    </p:animRot>
                                    <p:animRot by="-240000">
                                      <p:cBhvr>
                                        <p:cTn id="52" dur="200" fill="hold">
                                          <p:stCondLst>
                                            <p:cond delay="200"/>
                                          </p:stCondLst>
                                        </p:cTn>
                                        <p:tgtEl>
                                          <p:spTgt spid="60"/>
                                        </p:tgtEl>
                                        <p:attrNameLst>
                                          <p:attrName>r</p:attrName>
                                        </p:attrNameLst>
                                      </p:cBhvr>
                                    </p:animRot>
                                    <p:animRot by="240000">
                                      <p:cBhvr>
                                        <p:cTn id="53" dur="200" fill="hold">
                                          <p:stCondLst>
                                            <p:cond delay="400"/>
                                          </p:stCondLst>
                                        </p:cTn>
                                        <p:tgtEl>
                                          <p:spTgt spid="60"/>
                                        </p:tgtEl>
                                        <p:attrNameLst>
                                          <p:attrName>r</p:attrName>
                                        </p:attrNameLst>
                                      </p:cBhvr>
                                    </p:animRot>
                                    <p:animRot by="-240000">
                                      <p:cBhvr>
                                        <p:cTn id="54" dur="200" fill="hold">
                                          <p:stCondLst>
                                            <p:cond delay="600"/>
                                          </p:stCondLst>
                                        </p:cTn>
                                        <p:tgtEl>
                                          <p:spTgt spid="60"/>
                                        </p:tgtEl>
                                        <p:attrNameLst>
                                          <p:attrName>r</p:attrName>
                                        </p:attrNameLst>
                                      </p:cBhvr>
                                    </p:animRot>
                                    <p:animRot by="120000">
                                      <p:cBhvr>
                                        <p:cTn id="55" dur="200" fill="hold">
                                          <p:stCondLst>
                                            <p:cond delay="800"/>
                                          </p:stCondLst>
                                        </p:cTn>
                                        <p:tgtEl>
                                          <p:spTgt spid="60"/>
                                        </p:tgtEl>
                                        <p:attrNameLst>
                                          <p:attrName>r</p:attrName>
                                        </p:attrNameLst>
                                      </p:cBhvr>
                                    </p:animRot>
                                  </p:childTnLst>
                                </p:cTn>
                              </p:par>
                            </p:childTnLst>
                          </p:cTn>
                        </p:par>
                        <p:par>
                          <p:cTn id="56" fill="hold">
                            <p:stCondLst>
                              <p:cond delay="3900"/>
                            </p:stCondLst>
                            <p:childTnLst>
                              <p:par>
                                <p:cTn id="57" presetID="26" presetClass="emph" presetSubtype="0" repeatCount="10000" fill="hold" grpId="0" nodeType="afterEffect">
                                  <p:stCondLst>
                                    <p:cond delay="0"/>
                                  </p:stCondLst>
                                  <p:childTnLst>
                                    <p:animEffect transition="out" filter="fade">
                                      <p:cBhvr>
                                        <p:cTn id="58" dur="500" tmFilter="0, 0; .2, .5; .8, .5; 1, 0"/>
                                        <p:tgtEl>
                                          <p:spTgt spid="60"/>
                                        </p:tgtEl>
                                      </p:cBhvr>
                                    </p:animEffect>
                                    <p:animScale>
                                      <p:cBhvr>
                                        <p:cTn id="59"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1" grpId="0" animBg="1"/>
      <p:bldP spid="60" grpId="0" animBg="1"/>
      <p:bldP spid="60" grpId="1" animBg="1"/>
      <p:bldP spid="6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Condor Pool + EC2 Web Interface</a:t>
            </a:r>
            <a:endParaRPr lang="en-US" dirty="0"/>
          </a:p>
        </p:txBody>
      </p:sp>
      <p:pic>
        <p:nvPicPr>
          <p:cNvPr id="4" name="Content Placeholder 3" descr="Nyouga-EC2.png"/>
          <p:cNvPicPr>
            <a:picLocks noGrp="1" noChangeAspect="1"/>
          </p:cNvPicPr>
          <p:nvPr>
            <p:ph idx="1"/>
          </p:nvPr>
        </p:nvPicPr>
        <p:blipFill>
          <a:blip r:embed="rId2" cstate="print"/>
          <a:stretch>
            <a:fillRect/>
          </a:stretch>
        </p:blipFill>
        <p:spPr>
          <a:xfrm>
            <a:off x="467544" y="1412776"/>
            <a:ext cx="8424936" cy="5265585"/>
          </a:xfrm>
        </p:spPr>
      </p:pic>
      <p:sp>
        <p:nvSpPr>
          <p:cNvPr id="5" name="TextBox 4"/>
          <p:cNvSpPr txBox="1"/>
          <p:nvPr/>
        </p:nvSpPr>
        <p:spPr>
          <a:xfrm>
            <a:off x="3203848" y="2852936"/>
            <a:ext cx="2880320" cy="2308324"/>
          </a:xfrm>
          <a:prstGeom prst="rect">
            <a:avLst/>
          </a:prstGeom>
          <a:solidFill>
            <a:schemeClr val="bg1"/>
          </a:solidFill>
          <a:ln>
            <a:solidFill>
              <a:schemeClr val="tx2">
                <a:lumMod val="60000"/>
                <a:lumOff val="40000"/>
              </a:schemeClr>
            </a:solidFill>
          </a:ln>
          <a:effectLst>
            <a:glow rad="63500">
              <a:schemeClr val="accent1">
                <a:satMod val="175000"/>
                <a:alpha val="40000"/>
              </a:schemeClr>
            </a:glow>
          </a:effectLst>
        </p:spPr>
        <p:txBody>
          <a:bodyPr wrap="square" rtlCol="0">
            <a:spAutoFit/>
          </a:bodyPr>
          <a:lstStyle/>
          <a:p>
            <a:pPr>
              <a:buFont typeface="Arial" pitchFamily="34" charset="0"/>
              <a:buChar char="•"/>
            </a:pPr>
            <a:r>
              <a:rPr lang="en-US" dirty="0" smtClean="0"/>
              <a:t>  4 different private clusters</a:t>
            </a:r>
          </a:p>
          <a:p>
            <a:pPr>
              <a:buFont typeface="Arial" pitchFamily="34" charset="0"/>
              <a:buChar char="•"/>
            </a:pPr>
            <a:r>
              <a:rPr lang="en-US" dirty="0" smtClean="0"/>
              <a:t>  1 EC2 Data Center</a:t>
            </a:r>
          </a:p>
          <a:p>
            <a:pPr>
              <a:buFont typeface="Arial" pitchFamily="34" charset="0"/>
              <a:buChar char="•"/>
            </a:pPr>
            <a:r>
              <a:rPr lang="en-US" dirty="0" smtClean="0"/>
              <a:t>  Controlled from Condor     Manager in AIST, Japan</a:t>
            </a:r>
          </a:p>
          <a:p>
            <a:r>
              <a:rPr lang="en-US" dirty="0" smtClean="0"/>
              <a:t>  </a:t>
            </a:r>
          </a:p>
          <a:p>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6" name="Picture 2" descr="Condor High Throughput Computin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0"/>
            <a:ext cx="3276600" cy="6226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xmlns="" val="1977023931"/>
              </p:ext>
            </p:extLst>
          </p:nvPr>
        </p:nvGraphicFramePr>
        <p:xfrm>
          <a:off x="0" y="0"/>
          <a:ext cx="9144000" cy="6096000"/>
        </p:xfrm>
        <a:graphic>
          <a:graphicData uri="http://schemas.openxmlformats.org/presentationml/2006/ole">
            <p:oleObj spid="_x0000_s2050" name="Bitmap Image" r:id="rId4" imgW="5858693" imgH="3228571" progId="PBrush">
              <p:embed/>
            </p:oleObj>
          </a:graphicData>
        </a:graphic>
      </p:graphicFrame>
      <p:sp>
        <p:nvSpPr>
          <p:cNvPr id="633860" name="AutoShape 4"/>
          <p:cNvSpPr>
            <a:spLocks noChangeArrowheads="1"/>
          </p:cNvSpPr>
          <p:nvPr/>
        </p:nvSpPr>
        <p:spPr bwMode="auto">
          <a:xfrm>
            <a:off x="2971800" y="3124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61" name="AutoShape 5"/>
          <p:cNvSpPr>
            <a:spLocks noChangeArrowheads="1"/>
          </p:cNvSpPr>
          <p:nvPr/>
        </p:nvSpPr>
        <p:spPr bwMode="auto">
          <a:xfrm>
            <a:off x="2362200" y="3048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62" name="AutoShape 6"/>
          <p:cNvSpPr>
            <a:spLocks noChangeArrowheads="1"/>
          </p:cNvSpPr>
          <p:nvPr/>
        </p:nvSpPr>
        <p:spPr bwMode="auto">
          <a:xfrm>
            <a:off x="3657600" y="19050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63" name="AutoShape 7"/>
          <p:cNvSpPr>
            <a:spLocks noChangeArrowheads="1"/>
          </p:cNvSpPr>
          <p:nvPr/>
        </p:nvSpPr>
        <p:spPr bwMode="auto">
          <a:xfrm>
            <a:off x="3733800" y="2362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67" name="AutoShape 11"/>
          <p:cNvSpPr>
            <a:spLocks noChangeArrowheads="1"/>
          </p:cNvSpPr>
          <p:nvPr/>
        </p:nvSpPr>
        <p:spPr bwMode="auto">
          <a:xfrm>
            <a:off x="7162800" y="24384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68" name="AutoShape 12"/>
          <p:cNvSpPr>
            <a:spLocks noChangeArrowheads="1"/>
          </p:cNvSpPr>
          <p:nvPr/>
        </p:nvSpPr>
        <p:spPr bwMode="auto">
          <a:xfrm>
            <a:off x="8458200" y="50292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0" name="AutoShape 14"/>
          <p:cNvSpPr>
            <a:spLocks noChangeArrowheads="1"/>
          </p:cNvSpPr>
          <p:nvPr/>
        </p:nvSpPr>
        <p:spPr bwMode="auto">
          <a:xfrm>
            <a:off x="2971800" y="3429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1" name="Text Box 15"/>
          <p:cNvSpPr txBox="1">
            <a:spLocks noChangeArrowheads="1"/>
          </p:cNvSpPr>
          <p:nvPr/>
        </p:nvSpPr>
        <p:spPr bwMode="auto">
          <a:xfrm>
            <a:off x="1068813" y="349250"/>
            <a:ext cx="64007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00000"/>
              </a:lnSpc>
              <a:spcBef>
                <a:spcPct val="0"/>
              </a:spcBef>
              <a:defRPr/>
            </a:pPr>
            <a:r>
              <a:rPr lang="en-US" sz="3200" dirty="0" smtClean="0">
                <a:solidFill>
                  <a:srgbClr val="FFFF66"/>
                </a:solidFill>
                <a:effectLst>
                  <a:outerShdw blurRad="38100" dist="38100" dir="2700000" algn="tl">
                    <a:srgbClr val="C0C0C0"/>
                  </a:outerShdw>
                </a:effectLst>
                <a:latin typeface="Lucida Calligraphy" pitchFamily="66" charset="0"/>
                <a:cs typeface="Arial" charset="0"/>
              </a:rPr>
              <a:t>PRAGMA Compute Cloud</a:t>
            </a:r>
            <a:endParaRPr lang="en-US" sz="3200" dirty="0">
              <a:solidFill>
                <a:srgbClr val="FFFF66"/>
              </a:solidFill>
              <a:effectLst>
                <a:outerShdw blurRad="38100" dist="38100" dir="2700000" algn="tl">
                  <a:srgbClr val="C0C0C0"/>
                </a:outerShdw>
              </a:effectLst>
              <a:latin typeface="Lucida Calligraphy" pitchFamily="66" charset="0"/>
              <a:cs typeface="Arial" charset="0"/>
            </a:endParaRPr>
          </a:p>
        </p:txBody>
      </p:sp>
      <p:sp>
        <p:nvSpPr>
          <p:cNvPr id="633873" name="AutoShape 17"/>
          <p:cNvSpPr>
            <a:spLocks noChangeArrowheads="1"/>
          </p:cNvSpPr>
          <p:nvPr/>
        </p:nvSpPr>
        <p:spPr bwMode="auto">
          <a:xfrm>
            <a:off x="2362200" y="3048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4" name="AutoShape 18"/>
          <p:cNvSpPr>
            <a:spLocks noChangeArrowheads="1"/>
          </p:cNvSpPr>
          <p:nvPr/>
        </p:nvSpPr>
        <p:spPr bwMode="auto">
          <a:xfrm>
            <a:off x="381000" y="19050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5" name="AutoShape 19"/>
          <p:cNvSpPr>
            <a:spLocks noChangeArrowheads="1"/>
          </p:cNvSpPr>
          <p:nvPr/>
        </p:nvSpPr>
        <p:spPr bwMode="auto">
          <a:xfrm>
            <a:off x="3429000" y="2209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6" name="AutoShape 20"/>
          <p:cNvSpPr>
            <a:spLocks noChangeArrowheads="1"/>
          </p:cNvSpPr>
          <p:nvPr/>
        </p:nvSpPr>
        <p:spPr bwMode="auto">
          <a:xfrm>
            <a:off x="3200400" y="3352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7" name="AutoShape 21"/>
          <p:cNvSpPr>
            <a:spLocks noChangeArrowheads="1"/>
          </p:cNvSpPr>
          <p:nvPr/>
        </p:nvSpPr>
        <p:spPr bwMode="auto">
          <a:xfrm>
            <a:off x="3581400" y="28194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79" name="AutoShape 23"/>
          <p:cNvSpPr>
            <a:spLocks noChangeArrowheads="1"/>
          </p:cNvSpPr>
          <p:nvPr/>
        </p:nvSpPr>
        <p:spPr bwMode="auto">
          <a:xfrm>
            <a:off x="4038600" y="2362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87" name="AutoShape 31"/>
          <p:cNvSpPr>
            <a:spLocks noChangeArrowheads="1"/>
          </p:cNvSpPr>
          <p:nvPr/>
        </p:nvSpPr>
        <p:spPr bwMode="auto">
          <a:xfrm>
            <a:off x="5105400" y="5105400"/>
            <a:ext cx="228600" cy="228600"/>
          </a:xfrm>
          <a:prstGeom prst="star5">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889" name="AutoShape 33"/>
          <p:cNvSpPr>
            <a:spLocks noChangeArrowheads="1"/>
          </p:cNvSpPr>
          <p:nvPr/>
        </p:nvSpPr>
        <p:spPr bwMode="auto">
          <a:xfrm>
            <a:off x="8229600" y="33528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5386" name="Text Box 39"/>
          <p:cNvSpPr txBox="1">
            <a:spLocks noChangeArrowheads="1"/>
          </p:cNvSpPr>
          <p:nvPr/>
        </p:nvSpPr>
        <p:spPr bwMode="auto">
          <a:xfrm>
            <a:off x="1143000" y="2743200"/>
            <a:ext cx="990600"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smtClean="0">
                <a:solidFill>
                  <a:srgbClr val="C00000"/>
                </a:solidFill>
              </a:rPr>
              <a:t>UoHyd</a:t>
            </a:r>
            <a:endParaRPr lang="en-US" u="sng" dirty="0">
              <a:solidFill>
                <a:srgbClr val="C00000"/>
              </a:solidFill>
            </a:endParaRPr>
          </a:p>
          <a:p>
            <a:pPr eaLnBrk="1" hangingPunct="1"/>
            <a:r>
              <a:rPr lang="en-US" dirty="0" smtClean="0"/>
              <a:t>India</a:t>
            </a:r>
            <a:endParaRPr lang="en-US" dirty="0"/>
          </a:p>
        </p:txBody>
      </p:sp>
      <p:sp>
        <p:nvSpPr>
          <p:cNvPr id="15387" name="Line 40"/>
          <p:cNvSpPr>
            <a:spLocks noChangeShapeType="1"/>
          </p:cNvSpPr>
          <p:nvPr/>
        </p:nvSpPr>
        <p:spPr bwMode="auto">
          <a:xfrm>
            <a:off x="2133600" y="3012281"/>
            <a:ext cx="304800" cy="1881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 rIns="45720" anchorCtr="1">
            <a:spAutoFit/>
          </a:bodyPr>
          <a:lstStyle/>
          <a:p>
            <a:endParaRPr lang="en-US"/>
          </a:p>
        </p:txBody>
      </p:sp>
      <p:sp>
        <p:nvSpPr>
          <p:cNvPr id="15388" name="Text Box 41"/>
          <p:cNvSpPr txBox="1">
            <a:spLocks noChangeArrowheads="1"/>
          </p:cNvSpPr>
          <p:nvPr/>
        </p:nvSpPr>
        <p:spPr bwMode="auto">
          <a:xfrm>
            <a:off x="1524000" y="4087449"/>
            <a:ext cx="837730" cy="52322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rgbClr val="C00000"/>
                </a:solidFill>
              </a:rPr>
              <a:t>MIMOS</a:t>
            </a:r>
          </a:p>
          <a:p>
            <a:pPr eaLnBrk="1" hangingPunct="1"/>
            <a:r>
              <a:rPr lang="en-US" dirty="0" smtClean="0"/>
              <a:t>Malaysia</a:t>
            </a:r>
            <a:endParaRPr lang="en-US" dirty="0"/>
          </a:p>
        </p:txBody>
      </p:sp>
      <p:sp>
        <p:nvSpPr>
          <p:cNvPr id="15389" name="Line 42"/>
          <p:cNvSpPr>
            <a:spLocks noChangeShapeType="1"/>
          </p:cNvSpPr>
          <p:nvPr/>
        </p:nvSpPr>
        <p:spPr bwMode="auto">
          <a:xfrm flipV="1">
            <a:off x="2361730" y="3581400"/>
            <a:ext cx="686270" cy="7676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 rIns="45720" anchorCtr="1">
            <a:spAutoFit/>
          </a:bodyPr>
          <a:lstStyle/>
          <a:p>
            <a:endParaRPr lang="en-US"/>
          </a:p>
        </p:txBody>
      </p:sp>
      <p:sp>
        <p:nvSpPr>
          <p:cNvPr id="15392" name="Text Box 45"/>
          <p:cNvSpPr txBox="1">
            <a:spLocks noChangeArrowheads="1"/>
          </p:cNvSpPr>
          <p:nvPr/>
        </p:nvSpPr>
        <p:spPr bwMode="auto">
          <a:xfrm>
            <a:off x="4419600" y="2362200"/>
            <a:ext cx="766763" cy="52322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smtClean="0">
                <a:solidFill>
                  <a:srgbClr val="C00000"/>
                </a:solidFill>
              </a:rPr>
              <a:t>NCHC</a:t>
            </a:r>
            <a:endParaRPr lang="en-US" u="sng" dirty="0">
              <a:solidFill>
                <a:srgbClr val="C00000"/>
              </a:solidFill>
            </a:endParaRPr>
          </a:p>
          <a:p>
            <a:pPr eaLnBrk="1" hangingPunct="1"/>
            <a:r>
              <a:rPr lang="en-US" dirty="0"/>
              <a:t>Taiwan</a:t>
            </a:r>
          </a:p>
        </p:txBody>
      </p:sp>
      <p:sp>
        <p:nvSpPr>
          <p:cNvPr id="15393" name="Line 46"/>
          <p:cNvSpPr>
            <a:spLocks noChangeShapeType="1"/>
          </p:cNvSpPr>
          <p:nvPr/>
        </p:nvSpPr>
        <p:spPr bwMode="auto">
          <a:xfrm flipV="1">
            <a:off x="3733800" y="2743200"/>
            <a:ext cx="68580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396" name="Text Box 49"/>
          <p:cNvSpPr txBox="1">
            <a:spLocks noChangeArrowheads="1"/>
          </p:cNvSpPr>
          <p:nvPr/>
        </p:nvSpPr>
        <p:spPr bwMode="auto">
          <a:xfrm>
            <a:off x="4876800" y="1219200"/>
            <a:ext cx="759182" cy="738664"/>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dirty="0">
                <a:solidFill>
                  <a:srgbClr val="C00000"/>
                </a:solidFill>
              </a:rPr>
              <a:t>AIST</a:t>
            </a:r>
          </a:p>
          <a:p>
            <a:pPr eaLnBrk="1" hangingPunct="1"/>
            <a:r>
              <a:rPr lang="en-US" dirty="0" err="1">
                <a:solidFill>
                  <a:srgbClr val="C00000"/>
                </a:solidFill>
              </a:rPr>
              <a:t>OsakaU</a:t>
            </a:r>
            <a:endParaRPr lang="en-US" dirty="0">
              <a:solidFill>
                <a:srgbClr val="C00000"/>
              </a:solidFill>
            </a:endParaRPr>
          </a:p>
          <a:p>
            <a:pPr eaLnBrk="1" hangingPunct="1"/>
            <a:r>
              <a:rPr lang="en-US" dirty="0" smtClean="0"/>
              <a:t>Japan</a:t>
            </a:r>
            <a:endParaRPr lang="en-US" dirty="0"/>
          </a:p>
        </p:txBody>
      </p:sp>
      <p:sp>
        <p:nvSpPr>
          <p:cNvPr id="15397" name="Line 50"/>
          <p:cNvSpPr>
            <a:spLocks noChangeShapeType="1"/>
          </p:cNvSpPr>
          <p:nvPr/>
        </p:nvSpPr>
        <p:spPr bwMode="auto">
          <a:xfrm flipV="1">
            <a:off x="4191000" y="1828800"/>
            <a:ext cx="685800" cy="685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06" name="Text Box 61"/>
          <p:cNvSpPr txBox="1">
            <a:spLocks noChangeArrowheads="1"/>
          </p:cNvSpPr>
          <p:nvPr/>
        </p:nvSpPr>
        <p:spPr bwMode="auto">
          <a:xfrm>
            <a:off x="6232725" y="2395537"/>
            <a:ext cx="690563"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SDSC</a:t>
            </a:r>
          </a:p>
          <a:p>
            <a:pPr eaLnBrk="1" hangingPunct="1"/>
            <a:r>
              <a:rPr lang="en-US" dirty="0"/>
              <a:t>USA</a:t>
            </a:r>
          </a:p>
        </p:txBody>
      </p:sp>
      <p:sp>
        <p:nvSpPr>
          <p:cNvPr id="15407" name="Line 62"/>
          <p:cNvSpPr>
            <a:spLocks noChangeShapeType="1"/>
          </p:cNvSpPr>
          <p:nvPr/>
        </p:nvSpPr>
        <p:spPr bwMode="auto">
          <a:xfrm flipV="1">
            <a:off x="6923288" y="2514600"/>
            <a:ext cx="315712"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 rIns="45720" anchorCtr="1">
            <a:spAutoFit/>
          </a:bodyPr>
          <a:lstStyle/>
          <a:p>
            <a:endParaRPr lang="en-US"/>
          </a:p>
        </p:txBody>
      </p:sp>
      <p:sp>
        <p:nvSpPr>
          <p:cNvPr id="15416" name="Text Box 86"/>
          <p:cNvSpPr txBox="1">
            <a:spLocks noChangeArrowheads="1"/>
          </p:cNvSpPr>
          <p:nvPr/>
        </p:nvSpPr>
        <p:spPr bwMode="auto">
          <a:xfrm>
            <a:off x="2438400" y="1295400"/>
            <a:ext cx="754063"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smtClean="0">
                <a:solidFill>
                  <a:srgbClr val="C00000"/>
                </a:solidFill>
              </a:rPr>
              <a:t>CNIC</a:t>
            </a:r>
            <a:endParaRPr lang="en-US" u="sng" dirty="0">
              <a:solidFill>
                <a:srgbClr val="C00000"/>
              </a:solidFill>
            </a:endParaRPr>
          </a:p>
          <a:p>
            <a:pPr eaLnBrk="1" hangingPunct="1"/>
            <a:r>
              <a:rPr lang="en-US" dirty="0" smtClean="0"/>
              <a:t>China</a:t>
            </a:r>
            <a:endParaRPr lang="en-US" dirty="0"/>
          </a:p>
        </p:txBody>
      </p:sp>
      <p:sp>
        <p:nvSpPr>
          <p:cNvPr id="15417" name="Line 87"/>
          <p:cNvSpPr>
            <a:spLocks noChangeShapeType="1"/>
          </p:cNvSpPr>
          <p:nvPr/>
        </p:nvSpPr>
        <p:spPr bwMode="auto">
          <a:xfrm flipH="1" flipV="1">
            <a:off x="3124200" y="1828800"/>
            <a:ext cx="38100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sp>
        <p:nvSpPr>
          <p:cNvPr id="633944" name="AutoShape 88"/>
          <p:cNvSpPr>
            <a:spLocks noChangeArrowheads="1"/>
          </p:cNvSpPr>
          <p:nvPr/>
        </p:nvSpPr>
        <p:spPr bwMode="auto">
          <a:xfrm>
            <a:off x="4267200" y="5029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945" name="AutoShape 89"/>
          <p:cNvSpPr>
            <a:spLocks noChangeArrowheads="1"/>
          </p:cNvSpPr>
          <p:nvPr/>
        </p:nvSpPr>
        <p:spPr bwMode="auto">
          <a:xfrm>
            <a:off x="3352800" y="2895600"/>
            <a:ext cx="228600" cy="228600"/>
          </a:xfrm>
          <a:prstGeom prst="star5">
            <a:avLst/>
          </a:prstGeom>
          <a:solidFill>
            <a:srgbClr val="FF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33952" name="AutoShape 96"/>
          <p:cNvSpPr>
            <a:spLocks noChangeArrowheads="1"/>
          </p:cNvSpPr>
          <p:nvPr/>
        </p:nvSpPr>
        <p:spPr bwMode="auto">
          <a:xfrm>
            <a:off x="3048000" y="2286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5421" name="Text Box 97"/>
          <p:cNvSpPr txBox="1">
            <a:spLocks noChangeArrowheads="1"/>
          </p:cNvSpPr>
          <p:nvPr/>
        </p:nvSpPr>
        <p:spPr bwMode="auto">
          <a:xfrm>
            <a:off x="1752600" y="1828800"/>
            <a:ext cx="603250"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a:solidFill>
                  <a:srgbClr val="A50021"/>
                </a:solidFill>
              </a:rPr>
              <a:t>LZU</a:t>
            </a:r>
          </a:p>
          <a:p>
            <a:pPr eaLnBrk="1" hangingPunct="1"/>
            <a:r>
              <a:rPr lang="en-US"/>
              <a:t>China</a:t>
            </a:r>
          </a:p>
        </p:txBody>
      </p:sp>
      <p:sp>
        <p:nvSpPr>
          <p:cNvPr id="15422" name="Line 98"/>
          <p:cNvSpPr>
            <a:spLocks noChangeShapeType="1"/>
          </p:cNvSpPr>
          <p:nvPr/>
        </p:nvSpPr>
        <p:spPr bwMode="auto">
          <a:xfrm flipH="1" flipV="1">
            <a:off x="2362200" y="2133600"/>
            <a:ext cx="762000" cy="304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sp>
        <p:nvSpPr>
          <p:cNvPr id="633957" name="AutoShape 101"/>
          <p:cNvSpPr>
            <a:spLocks noChangeArrowheads="1"/>
          </p:cNvSpPr>
          <p:nvPr/>
        </p:nvSpPr>
        <p:spPr bwMode="auto">
          <a:xfrm>
            <a:off x="8077200" y="21336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5424" name="Line 104"/>
          <p:cNvSpPr>
            <a:spLocks noChangeShapeType="1"/>
          </p:cNvSpPr>
          <p:nvPr/>
        </p:nvSpPr>
        <p:spPr bwMode="auto">
          <a:xfrm flipH="1" flipV="1">
            <a:off x="8077200" y="2057400"/>
            <a:ext cx="76200"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pic>
        <p:nvPicPr>
          <p:cNvPr id="15429" name="Picture 15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3600" y="1828800"/>
            <a:ext cx="1539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35" name="Text Box 214"/>
          <p:cNvSpPr txBox="1">
            <a:spLocks noChangeArrowheads="1"/>
          </p:cNvSpPr>
          <p:nvPr/>
        </p:nvSpPr>
        <p:spPr bwMode="auto">
          <a:xfrm>
            <a:off x="1752600" y="1828800"/>
            <a:ext cx="603250"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LZU</a:t>
            </a:r>
          </a:p>
          <a:p>
            <a:pPr eaLnBrk="1" hangingPunct="1"/>
            <a:r>
              <a:rPr lang="en-US" dirty="0"/>
              <a:t>China</a:t>
            </a:r>
          </a:p>
        </p:txBody>
      </p:sp>
      <p:sp>
        <p:nvSpPr>
          <p:cNvPr id="634093" name="AutoShape 237"/>
          <p:cNvSpPr>
            <a:spLocks noChangeArrowheads="1"/>
          </p:cNvSpPr>
          <p:nvPr/>
        </p:nvSpPr>
        <p:spPr bwMode="auto">
          <a:xfrm>
            <a:off x="3581400" y="3200400"/>
            <a:ext cx="228600" cy="228600"/>
          </a:xfrm>
          <a:prstGeom prst="star5">
            <a:avLst/>
          </a:prstGeom>
          <a:solidFill>
            <a:srgbClr val="FF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5451" name="Line 238"/>
          <p:cNvSpPr>
            <a:spLocks noChangeShapeType="1"/>
          </p:cNvSpPr>
          <p:nvPr/>
        </p:nvSpPr>
        <p:spPr bwMode="auto">
          <a:xfrm flipV="1">
            <a:off x="3733800" y="3352800"/>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p>
            <a:endParaRPr lang="en-US"/>
          </a:p>
        </p:txBody>
      </p:sp>
      <p:sp>
        <p:nvSpPr>
          <p:cNvPr id="15452" name="Text Box 239"/>
          <p:cNvSpPr txBox="1">
            <a:spLocks noChangeArrowheads="1"/>
          </p:cNvSpPr>
          <p:nvPr/>
        </p:nvSpPr>
        <p:spPr bwMode="auto">
          <a:xfrm>
            <a:off x="4105275" y="3120231"/>
            <a:ext cx="982663" cy="465138"/>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8288" tIns="18288" rIns="18288" bIns="18288"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a:solidFill>
                  <a:srgbClr val="C00000"/>
                </a:solidFill>
              </a:rPr>
              <a:t>ASTI</a:t>
            </a:r>
          </a:p>
          <a:p>
            <a:pPr eaLnBrk="1" hangingPunct="1"/>
            <a:r>
              <a:rPr lang="en-US" dirty="0"/>
              <a:t>Philippines</a:t>
            </a:r>
          </a:p>
        </p:txBody>
      </p:sp>
      <p:sp>
        <p:nvSpPr>
          <p:cNvPr id="15453" name="Text Box 241"/>
          <p:cNvSpPr txBox="1">
            <a:spLocks noChangeArrowheads="1"/>
          </p:cNvSpPr>
          <p:nvPr/>
        </p:nvSpPr>
        <p:spPr bwMode="auto">
          <a:xfrm>
            <a:off x="7543800" y="1524000"/>
            <a:ext cx="858838"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err="1">
                <a:solidFill>
                  <a:srgbClr val="C00000"/>
                </a:solidFill>
              </a:rPr>
              <a:t>IndianaU</a:t>
            </a:r>
            <a:endParaRPr lang="en-US" u="sng" dirty="0">
              <a:solidFill>
                <a:srgbClr val="C00000"/>
              </a:solidFill>
            </a:endParaRPr>
          </a:p>
          <a:p>
            <a:pPr eaLnBrk="1" hangingPunct="1"/>
            <a:r>
              <a:rPr lang="en-US" dirty="0"/>
              <a:t>USA</a:t>
            </a:r>
          </a:p>
        </p:txBody>
      </p:sp>
      <p:sp>
        <p:nvSpPr>
          <p:cNvPr id="103" name="AutoShape 33"/>
          <p:cNvSpPr>
            <a:spLocks noChangeArrowheads="1"/>
          </p:cNvSpPr>
          <p:nvPr/>
        </p:nvSpPr>
        <p:spPr bwMode="auto">
          <a:xfrm>
            <a:off x="8382000" y="35052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pic>
        <p:nvPicPr>
          <p:cNvPr id="107" name="Picture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0206" y="3628828"/>
            <a:ext cx="6183981" cy="3229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lowchart: Magnetic Disk 2"/>
          <p:cNvSpPr/>
          <p:nvPr/>
        </p:nvSpPr>
        <p:spPr>
          <a:xfrm>
            <a:off x="7453484" y="2180249"/>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70605" y="1957387"/>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 name="Flowchart: Magnetic Disk 109"/>
          <p:cNvSpPr/>
          <p:nvPr/>
        </p:nvSpPr>
        <p:spPr>
          <a:xfrm>
            <a:off x="8610600" y="2052077"/>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27721" y="1833782"/>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 name="Flowchart: Magnetic Disk 111"/>
          <p:cNvSpPr/>
          <p:nvPr/>
        </p:nvSpPr>
        <p:spPr>
          <a:xfrm>
            <a:off x="5776621" y="1875864"/>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94542" y="1637353"/>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53102" y="1034079"/>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 name="Flowchart: Magnetic Disk 115"/>
          <p:cNvSpPr/>
          <p:nvPr/>
        </p:nvSpPr>
        <p:spPr>
          <a:xfrm>
            <a:off x="5256391" y="2377450"/>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3512" y="2177955"/>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6821" y="2926083"/>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 name="Flowchart: Magnetic Disk 119"/>
          <p:cNvSpPr/>
          <p:nvPr/>
        </p:nvSpPr>
        <p:spPr>
          <a:xfrm>
            <a:off x="3276600" y="1389551"/>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94490" y="1164919"/>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 name="Flowchart: Magnetic Disk 121"/>
          <p:cNvSpPr/>
          <p:nvPr/>
        </p:nvSpPr>
        <p:spPr>
          <a:xfrm>
            <a:off x="2434431" y="1890410"/>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6290" y="1658986"/>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12785" y="2555061"/>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69938" y="3876625"/>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Text Box 86"/>
          <p:cNvSpPr txBox="1">
            <a:spLocks noChangeArrowheads="1"/>
          </p:cNvSpPr>
          <p:nvPr/>
        </p:nvSpPr>
        <p:spPr bwMode="auto">
          <a:xfrm>
            <a:off x="3598566" y="1096453"/>
            <a:ext cx="754063" cy="5381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nchorCtr="1">
            <a:spAutoFit/>
          </a:bodyPr>
          <a:lstStyle>
            <a:lvl1pPr marL="342900" indent="-342900" eaLnBrk="0" hangingPunct="0">
              <a:defRPr sz="1400" b="1">
                <a:solidFill>
                  <a:schemeClr val="tx1"/>
                </a:solidFill>
                <a:latin typeface="Arial" charset="0"/>
                <a:ea typeface="Arial Unicode MS" pitchFamily="34" charset="-128"/>
                <a:cs typeface="Arial Unicode MS" pitchFamily="34" charset="-128"/>
              </a:defRPr>
            </a:lvl1pPr>
            <a:lvl2pPr marL="742950" indent="-285750" eaLnBrk="0" hangingPunct="0">
              <a:defRPr sz="1400" b="1">
                <a:solidFill>
                  <a:schemeClr val="tx1"/>
                </a:solidFill>
                <a:latin typeface="Arial" charset="0"/>
                <a:ea typeface="Arial Unicode MS" pitchFamily="34" charset="-128"/>
                <a:cs typeface="Arial Unicode MS" pitchFamily="34" charset="-128"/>
              </a:defRPr>
            </a:lvl2pPr>
            <a:lvl3pPr marL="1143000" indent="-228600" eaLnBrk="0" hangingPunct="0">
              <a:defRPr sz="1400" b="1">
                <a:solidFill>
                  <a:schemeClr val="tx1"/>
                </a:solidFill>
                <a:latin typeface="Arial" charset="0"/>
                <a:ea typeface="Arial Unicode MS" pitchFamily="34" charset="-128"/>
                <a:cs typeface="Arial Unicode MS" pitchFamily="34" charset="-128"/>
              </a:defRPr>
            </a:lvl3pPr>
            <a:lvl4pPr marL="1600200" indent="-228600" eaLnBrk="0" hangingPunct="0">
              <a:defRPr sz="1400" b="1">
                <a:solidFill>
                  <a:schemeClr val="tx1"/>
                </a:solidFill>
                <a:latin typeface="Arial" charset="0"/>
                <a:ea typeface="Arial Unicode MS" pitchFamily="34" charset="-128"/>
                <a:cs typeface="Arial Unicode MS" pitchFamily="34" charset="-128"/>
              </a:defRPr>
            </a:lvl4pPr>
            <a:lvl5pPr marL="2057400" indent="-228600" eaLnBrk="0" hangingPunct="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0000"/>
              </a:lnSpc>
              <a:spcBef>
                <a:spcPct val="20000"/>
              </a:spcBef>
              <a:spcAft>
                <a:spcPct val="0"/>
              </a:spcAft>
              <a:defRPr sz="1400" b="1">
                <a:solidFill>
                  <a:schemeClr val="tx1"/>
                </a:solidFill>
                <a:latin typeface="Arial" charset="0"/>
                <a:ea typeface="Arial Unicode MS" pitchFamily="34" charset="-128"/>
                <a:cs typeface="Arial Unicode MS" pitchFamily="34" charset="-128"/>
              </a:defRPr>
            </a:lvl9pPr>
          </a:lstStyle>
          <a:p>
            <a:pPr eaLnBrk="1" hangingPunct="1"/>
            <a:r>
              <a:rPr lang="en-US" u="sng" dirty="0" smtClean="0">
                <a:solidFill>
                  <a:srgbClr val="C00000"/>
                </a:solidFill>
              </a:rPr>
              <a:t>JLU</a:t>
            </a:r>
            <a:endParaRPr lang="en-US" u="sng" dirty="0">
              <a:solidFill>
                <a:srgbClr val="C00000"/>
              </a:solidFill>
            </a:endParaRPr>
          </a:p>
          <a:p>
            <a:pPr eaLnBrk="1" hangingPunct="1"/>
            <a:r>
              <a:rPr lang="en-US" dirty="0" smtClean="0"/>
              <a:t>China</a:t>
            </a:r>
            <a:endParaRPr lang="en-US" dirty="0"/>
          </a:p>
        </p:txBody>
      </p:sp>
      <p:sp>
        <p:nvSpPr>
          <p:cNvPr id="64" name="Flowchart: Magnetic Disk 63"/>
          <p:cNvSpPr/>
          <p:nvPr/>
        </p:nvSpPr>
        <p:spPr>
          <a:xfrm>
            <a:off x="4436766" y="1190604"/>
            <a:ext cx="381000" cy="233923"/>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2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54656" y="965972"/>
            <a:ext cx="282879" cy="47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Line 87"/>
          <p:cNvSpPr>
            <a:spLocks noChangeShapeType="1"/>
          </p:cNvSpPr>
          <p:nvPr/>
        </p:nvSpPr>
        <p:spPr bwMode="auto">
          <a:xfrm flipV="1">
            <a:off x="3810000" y="1658986"/>
            <a:ext cx="165596" cy="34838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45720" rIns="45720" anchorCtr="1">
            <a:spAutoFit/>
          </a:bodyPr>
          <a:lstStyle/>
          <a:p>
            <a:endParaRPr lang="en-US"/>
          </a:p>
        </p:txBody>
      </p:sp>
      <p:pic>
        <p:nvPicPr>
          <p:cNvPr id="6259" name="Picture 115"/>
          <p:cNvPicPr>
            <a:picLocks noChangeAspect="1" noChangeArrowheads="1"/>
          </p:cNvPicPr>
          <p:nvPr/>
        </p:nvPicPr>
        <p:blipFill>
          <a:blip r:embed="rId7" cstate="print"/>
          <a:srcRect/>
          <a:stretch>
            <a:fillRect/>
          </a:stretch>
        </p:blipFill>
        <p:spPr bwMode="auto">
          <a:xfrm>
            <a:off x="0" y="4763"/>
            <a:ext cx="9753600" cy="6848475"/>
          </a:xfrm>
          <a:prstGeom prst="rect">
            <a:avLst/>
          </a:prstGeom>
          <a:noFill/>
          <a:ln w="9525">
            <a:noFill/>
            <a:miter lim="800000"/>
            <a:headEnd/>
            <a:tailEnd/>
          </a:ln>
        </p:spPr>
      </p:pic>
      <p:sp>
        <p:nvSpPr>
          <p:cNvPr id="67" name="TextBox 66"/>
          <p:cNvSpPr txBox="1"/>
          <p:nvPr/>
        </p:nvSpPr>
        <p:spPr>
          <a:xfrm>
            <a:off x="0" y="0"/>
            <a:ext cx="9756576" cy="646331"/>
          </a:xfrm>
          <a:prstGeom prst="rect">
            <a:avLst/>
          </a:prstGeom>
          <a:solidFill>
            <a:schemeClr val="bg1"/>
          </a:solidFill>
        </p:spPr>
        <p:txBody>
          <a:bodyPr wrap="square" rtlCol="0">
            <a:spAutoFit/>
          </a:bodyPr>
          <a:lstStyle/>
          <a:p>
            <a:pPr algn="ctr"/>
            <a:r>
              <a:rPr lang="en-US" sz="3600" dirty="0" smtClean="0"/>
              <a:t>Cloud Sites Integrated in </a:t>
            </a:r>
            <a:r>
              <a:rPr lang="en-US" sz="3600" dirty="0" err="1" smtClean="0"/>
              <a:t>Geogrid</a:t>
            </a:r>
            <a:r>
              <a:rPr lang="en-US" sz="3600" dirty="0" smtClean="0"/>
              <a:t> Execution Pool</a:t>
            </a:r>
            <a:endParaRPr lang="en-US" sz="3600" dirty="0"/>
          </a:p>
        </p:txBody>
      </p:sp>
    </p:spTree>
    <p:extLst>
      <p:ext uri="{BB962C8B-B14F-4D97-AF65-F5344CB8AC3E}">
        <p14:creationId xmlns:p14="http://schemas.microsoft.com/office/powerpoint/2010/main" xmlns="" val="115422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Grid Promise?</a:t>
            </a:r>
            <a:endParaRPr lang="en-US" dirty="0"/>
          </a:p>
        </p:txBody>
      </p:sp>
      <p:sp>
        <p:nvSpPr>
          <p:cNvPr id="5" name="Rounded Rectangular Callout 4"/>
          <p:cNvSpPr/>
          <p:nvPr/>
        </p:nvSpPr>
        <p:spPr>
          <a:xfrm>
            <a:off x="467544" y="1700808"/>
            <a:ext cx="8316416" cy="2952328"/>
          </a:xfrm>
          <a:prstGeom prst="wedgeRoundRectCallout">
            <a:avLst>
              <a:gd name="adj1" fmla="val -743"/>
              <a:gd name="adj2" fmla="val 90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t>The Grid is an emerging infrastructure that will fundamentally change the way we think about-and use-computing. The word Grid is used by </a:t>
            </a:r>
            <a:r>
              <a:rPr lang="en-US" sz="2800" b="1" i="1" dirty="0" smtClean="0">
                <a:solidFill>
                  <a:srgbClr val="FFFF00"/>
                </a:solidFill>
              </a:rPr>
              <a:t>analogy with the electric power grid</a:t>
            </a:r>
            <a:r>
              <a:rPr lang="en-US" sz="2800" i="1" dirty="0" smtClean="0"/>
              <a:t>, which provides pervasive access to electricity and has had a dramatic impact on human capabilities and society</a:t>
            </a:r>
            <a:endParaRPr lang="en-US" sz="2800" dirty="0"/>
          </a:p>
        </p:txBody>
      </p:sp>
      <p:sp>
        <p:nvSpPr>
          <p:cNvPr id="6" name="Rounded Rectangle 5"/>
          <p:cNvSpPr/>
          <p:nvPr/>
        </p:nvSpPr>
        <p:spPr>
          <a:xfrm>
            <a:off x="1907704" y="6021288"/>
            <a:ext cx="6840760" cy="64807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The grid:  </a:t>
            </a:r>
            <a:r>
              <a:rPr lang="en-US" dirty="0" smtClean="0">
                <a:solidFill>
                  <a:schemeClr val="tx1"/>
                </a:solidFill>
              </a:rPr>
              <a:t>blueprint for a new computing infrastructure,</a:t>
            </a:r>
          </a:p>
          <a:p>
            <a:r>
              <a:rPr lang="en-US" dirty="0" smtClean="0">
                <a:solidFill>
                  <a:schemeClr val="tx1"/>
                </a:solidFill>
              </a:rPr>
              <a:t>Foster, </a:t>
            </a:r>
            <a:r>
              <a:rPr lang="en-US" dirty="0" err="1" smtClean="0">
                <a:solidFill>
                  <a:schemeClr val="tx1"/>
                </a:solidFill>
              </a:rPr>
              <a:t>Kesselman</a:t>
            </a:r>
            <a:r>
              <a:rPr lang="en-US" dirty="0" smtClean="0">
                <a:solidFill>
                  <a:schemeClr val="tx1"/>
                </a:solidFill>
              </a:rPr>
              <a:t>.   From Preface of first edition,  Aug 1998</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of Each Site </a:t>
            </a:r>
            <a:r>
              <a:rPr lang="en-US" dirty="0" err="1" smtClean="0"/>
              <a:t>PRAGMA+Geogrid</a:t>
            </a:r>
            <a:endParaRPr lang="en-US" dirty="0"/>
          </a:p>
        </p:txBody>
      </p:sp>
      <p:sp>
        <p:nvSpPr>
          <p:cNvPr id="3" name="Content Placeholder 2"/>
          <p:cNvSpPr>
            <a:spLocks noGrp="1"/>
          </p:cNvSpPr>
          <p:nvPr>
            <p:ph idx="1"/>
          </p:nvPr>
        </p:nvSpPr>
        <p:spPr/>
        <p:txBody>
          <a:bodyPr>
            <a:normAutofit/>
          </a:bodyPr>
          <a:lstStyle/>
          <a:p>
            <a:r>
              <a:rPr lang="en-US" dirty="0" smtClean="0"/>
              <a:t>AIST – Application driver with natural distributed computing/people setup</a:t>
            </a:r>
          </a:p>
          <a:p>
            <a:r>
              <a:rPr lang="en-US" dirty="0" smtClean="0"/>
              <a:t>NCHC – Authoring of VMs in a familiar web environment. Significant Diversity of VM infra</a:t>
            </a:r>
          </a:p>
          <a:p>
            <a:r>
              <a:rPr lang="en-US" dirty="0" smtClean="0"/>
              <a:t>UCSD – Lower-level details of automating VM “</a:t>
            </a:r>
            <a:r>
              <a:rPr lang="en-US" dirty="0" err="1" smtClean="0"/>
              <a:t>fixup</a:t>
            </a:r>
            <a:r>
              <a:rPr lang="en-US" dirty="0" smtClean="0"/>
              <a:t>” and </a:t>
            </a:r>
            <a:r>
              <a:rPr lang="en-US" dirty="0" err="1" smtClean="0"/>
              <a:t>rebundling</a:t>
            </a:r>
            <a:r>
              <a:rPr lang="en-US" dirty="0" smtClean="0"/>
              <a:t> for EC2</a:t>
            </a:r>
          </a:p>
          <a:p>
            <a:endParaRPr lang="en-US" dirty="0" smtClean="0"/>
          </a:p>
          <a:p>
            <a:pPr>
              <a:buNone/>
            </a:pPr>
            <a:r>
              <a:rPr lang="en-US" dirty="0" smtClean="0"/>
              <a:t>We are all founding members of PRAGMA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Forward</a:t>
            </a:r>
            <a:endParaRPr lang="en-US" dirty="0"/>
          </a:p>
        </p:txBody>
      </p:sp>
      <p:sp>
        <p:nvSpPr>
          <p:cNvPr id="3" name="Content Placeholder 2"/>
          <p:cNvSpPr>
            <a:spLocks noGrp="1"/>
          </p:cNvSpPr>
          <p:nvPr>
            <p:ph idx="1"/>
          </p:nvPr>
        </p:nvSpPr>
        <p:spPr/>
        <p:txBody>
          <a:bodyPr/>
          <a:lstStyle/>
          <a:p>
            <a:r>
              <a:rPr lang="en-US" dirty="0" smtClean="0"/>
              <a:t>Each stage, we learn more</a:t>
            </a:r>
          </a:p>
          <a:p>
            <a:r>
              <a:rPr lang="en-US" dirty="0" smtClean="0"/>
              <a:t>We can deploy Scientific VMs across resources in the PRAGMA cloud, but</a:t>
            </a:r>
          </a:p>
          <a:p>
            <a:pPr lvl="1"/>
            <a:r>
              <a:rPr lang="en-US" dirty="0" smtClean="0"/>
              <a:t>Networking is difficult</a:t>
            </a:r>
          </a:p>
          <a:p>
            <a:pPr lvl="1"/>
            <a:r>
              <a:rPr lang="en-US" dirty="0" smtClean="0"/>
              <a:t>Data is vitally important</a:t>
            </a:r>
          </a:p>
          <a:p>
            <a:r>
              <a:rPr lang="en-US" dirty="0" smtClean="0">
                <a:sym typeface="Wingdings" pitchFamily="2" charset="2"/>
              </a:rPr>
              <a:t> PRAGMA Renewal Proposal and Enhanced Infrastructure</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1299"/>
          </a:xfrm>
          <a:solidFill>
            <a:srgbClr val="FFFF00"/>
          </a:solidFill>
        </p:spPr>
        <p:txBody>
          <a:bodyPr>
            <a:noAutofit/>
          </a:bodyPr>
          <a:lstStyle/>
          <a:p>
            <a:r>
              <a:rPr lang="en-US" sz="2800" b="1" dirty="0" smtClean="0"/>
              <a:t>Proposal to </a:t>
            </a:r>
            <a:r>
              <a:rPr lang="en-US" sz="2800" b="1" dirty="0" smtClean="0"/>
              <a:t>NSF to Support </a:t>
            </a:r>
            <a:r>
              <a:rPr lang="en-US" sz="2800" b="1" dirty="0" smtClean="0"/>
              <a:t>US </a:t>
            </a:r>
            <a:r>
              <a:rPr lang="en-US" sz="2800" b="1" dirty="0" smtClean="0"/>
              <a:t>Researchers in </a:t>
            </a:r>
            <a:r>
              <a:rPr lang="en-US" sz="2800" b="1" dirty="0" smtClean="0"/>
              <a:t>PRAGMA</a:t>
            </a:r>
            <a:endParaRPr lang="en-US" sz="2800" b="1" dirty="0"/>
          </a:p>
        </p:txBody>
      </p:sp>
      <p:sp>
        <p:nvSpPr>
          <p:cNvPr id="5" name="Content Placeholder 4"/>
          <p:cNvSpPr>
            <a:spLocks noGrp="1"/>
          </p:cNvSpPr>
          <p:nvPr>
            <p:ph idx="1"/>
          </p:nvPr>
        </p:nvSpPr>
        <p:spPr/>
        <p:txBody>
          <a:bodyPr/>
          <a:lstStyle/>
          <a:p>
            <a:endParaRPr lang="en-US" dirty="0"/>
          </a:p>
        </p:txBody>
      </p:sp>
      <p:pic>
        <p:nvPicPr>
          <p:cNvPr id="7" name="Picture 6"/>
          <p:cNvPicPr/>
          <p:nvPr/>
        </p:nvPicPr>
        <p:blipFill>
          <a:blip r:embed="rId3" cstate="print"/>
          <a:srcRect/>
          <a:stretch>
            <a:fillRect/>
          </a:stretch>
        </p:blipFill>
        <p:spPr bwMode="auto">
          <a:xfrm>
            <a:off x="381000" y="1242646"/>
            <a:ext cx="8305800" cy="5181600"/>
          </a:xfrm>
          <a:prstGeom prst="rect">
            <a:avLst/>
          </a:prstGeom>
          <a:noFill/>
          <a:ln w="9525">
            <a:noFill/>
            <a:miter lim="800000"/>
            <a:headEnd/>
            <a:tailEnd/>
          </a:ln>
        </p:spPr>
      </p:pic>
      <p:sp>
        <p:nvSpPr>
          <p:cNvPr id="3" name="TextBox 2"/>
          <p:cNvSpPr txBox="1"/>
          <p:nvPr/>
        </p:nvSpPr>
        <p:spPr>
          <a:xfrm>
            <a:off x="3553920" y="681299"/>
            <a:ext cx="1959960" cy="707886"/>
          </a:xfrm>
          <a:prstGeom prst="rect">
            <a:avLst/>
          </a:prstGeom>
          <a:noFill/>
        </p:spPr>
        <p:txBody>
          <a:bodyPr wrap="none" rtlCol="0">
            <a:spAutoFit/>
          </a:bodyPr>
          <a:lstStyle/>
          <a:p>
            <a:pPr algn="ctr"/>
            <a:r>
              <a:rPr lang="en-US" sz="2000" b="1" dirty="0" smtClean="0"/>
              <a:t>Shared </a:t>
            </a:r>
          </a:p>
          <a:p>
            <a:pPr algn="ctr"/>
            <a:r>
              <a:rPr lang="en-US" sz="2000" b="1" dirty="0" smtClean="0"/>
              <a:t>Experimentation</a:t>
            </a:r>
            <a:endParaRPr lang="en-US" sz="2000" b="1" dirty="0"/>
          </a:p>
        </p:txBody>
      </p:sp>
      <p:sp>
        <p:nvSpPr>
          <p:cNvPr id="4" name="TextBox 3"/>
          <p:cNvSpPr txBox="1"/>
          <p:nvPr/>
        </p:nvSpPr>
        <p:spPr>
          <a:xfrm>
            <a:off x="791400" y="2667000"/>
            <a:ext cx="2442079" cy="400110"/>
          </a:xfrm>
          <a:prstGeom prst="rect">
            <a:avLst/>
          </a:prstGeom>
          <a:noFill/>
        </p:spPr>
        <p:txBody>
          <a:bodyPr wrap="none" rtlCol="0">
            <a:spAutoFit/>
          </a:bodyPr>
          <a:lstStyle/>
          <a:p>
            <a:r>
              <a:rPr lang="en-US" sz="2000" b="1" dirty="0" smtClean="0"/>
              <a:t>Driving Development</a:t>
            </a:r>
            <a:endParaRPr lang="en-US" sz="2000" b="1" dirty="0"/>
          </a:p>
        </p:txBody>
      </p:sp>
      <p:sp>
        <p:nvSpPr>
          <p:cNvPr id="6" name="TextBox 5"/>
          <p:cNvSpPr txBox="1"/>
          <p:nvPr/>
        </p:nvSpPr>
        <p:spPr>
          <a:xfrm>
            <a:off x="798261" y="4495800"/>
            <a:ext cx="2428357" cy="400110"/>
          </a:xfrm>
          <a:prstGeom prst="rect">
            <a:avLst/>
          </a:prstGeom>
          <a:noFill/>
        </p:spPr>
        <p:txBody>
          <a:bodyPr wrap="none" rtlCol="0">
            <a:spAutoFit/>
          </a:bodyPr>
          <a:lstStyle/>
          <a:p>
            <a:r>
              <a:rPr lang="en-US" sz="2000" b="1" dirty="0" smtClean="0"/>
              <a:t>Persistent, Transitory</a:t>
            </a:r>
            <a:endParaRPr lang="en-US" sz="2000" b="1" dirty="0"/>
          </a:p>
        </p:txBody>
      </p:sp>
      <p:sp>
        <p:nvSpPr>
          <p:cNvPr id="8" name="TextBox 7"/>
          <p:cNvSpPr txBox="1"/>
          <p:nvPr/>
        </p:nvSpPr>
        <p:spPr>
          <a:xfrm>
            <a:off x="3435376" y="6324600"/>
            <a:ext cx="2203424" cy="400110"/>
          </a:xfrm>
          <a:prstGeom prst="rect">
            <a:avLst/>
          </a:prstGeom>
          <a:noFill/>
        </p:spPr>
        <p:txBody>
          <a:bodyPr wrap="none" rtlCol="0">
            <a:spAutoFit/>
          </a:bodyPr>
          <a:lstStyle/>
          <a:p>
            <a:r>
              <a:rPr lang="en-US" sz="2000" b="1" dirty="0" smtClean="0"/>
              <a:t>Infusing New Ideas</a:t>
            </a:r>
            <a:endParaRPr lang="en-US" sz="2000" b="1" dirty="0"/>
          </a:p>
        </p:txBody>
      </p:sp>
      <p:sp>
        <p:nvSpPr>
          <p:cNvPr id="9" name="TextBox 8"/>
          <p:cNvSpPr txBox="1"/>
          <p:nvPr/>
        </p:nvSpPr>
        <p:spPr>
          <a:xfrm>
            <a:off x="6172200" y="2362200"/>
            <a:ext cx="1686680" cy="707886"/>
          </a:xfrm>
          <a:prstGeom prst="rect">
            <a:avLst/>
          </a:prstGeom>
          <a:noFill/>
        </p:spPr>
        <p:txBody>
          <a:bodyPr wrap="none" rtlCol="0">
            <a:spAutoFit/>
          </a:bodyPr>
          <a:lstStyle/>
          <a:p>
            <a:pPr algn="ctr"/>
            <a:r>
              <a:rPr lang="en-US" sz="2000" b="1" dirty="0" smtClean="0"/>
              <a:t>Building on</a:t>
            </a:r>
          </a:p>
          <a:p>
            <a:pPr algn="ctr"/>
            <a:r>
              <a:rPr lang="en-US" sz="2000" b="1" dirty="0" smtClean="0"/>
              <a:t>Our Successes</a:t>
            </a:r>
            <a:endParaRPr lang="en-US" sz="2000" b="1" dirty="0"/>
          </a:p>
        </p:txBody>
      </p:sp>
    </p:spTree>
    <p:extLst>
      <p:ext uri="{BB962C8B-B14F-4D97-AF65-F5344CB8AC3E}">
        <p14:creationId xmlns="" xmlns:p14="http://schemas.microsoft.com/office/powerpoint/2010/main" val="1400102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Driven by “Scientific Expeditions”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Expedition: focus on putting distributed infrastructure builders and application scientists together</a:t>
            </a:r>
          </a:p>
          <a:p>
            <a:r>
              <a:rPr lang="en-US" dirty="0" smtClean="0"/>
              <a:t>Our proposal described three specific scientific expedition areas for US participation:</a:t>
            </a:r>
          </a:p>
          <a:p>
            <a:pPr lvl="1"/>
            <a:r>
              <a:rPr lang="en-US" dirty="0" smtClean="0"/>
              <a:t>Biodiversity (U. Florida,  Reed </a:t>
            </a:r>
            <a:r>
              <a:rPr lang="en-US" dirty="0" err="1" smtClean="0"/>
              <a:t>Beaman</a:t>
            </a:r>
            <a:r>
              <a:rPr lang="en-US" dirty="0" smtClean="0"/>
              <a:t>)</a:t>
            </a:r>
          </a:p>
          <a:p>
            <a:pPr lvl="1"/>
            <a:r>
              <a:rPr lang="en-US" dirty="0" smtClean="0"/>
              <a:t>Global Lake Ecology (U. </a:t>
            </a:r>
            <a:r>
              <a:rPr lang="en-US" dirty="0" err="1" smtClean="0"/>
              <a:t>Wisc</a:t>
            </a:r>
            <a:r>
              <a:rPr lang="en-US" dirty="0" smtClean="0"/>
              <a:t>, Paul Hansen)</a:t>
            </a:r>
          </a:p>
          <a:p>
            <a:pPr lvl="1"/>
            <a:r>
              <a:rPr lang="en-US" dirty="0" smtClean="0"/>
              <a:t>Computer Aided Drug Discovery (UCSD, </a:t>
            </a:r>
            <a:r>
              <a:rPr lang="en-US" dirty="0" err="1" smtClean="0"/>
              <a:t>Arzberger</a:t>
            </a:r>
            <a:r>
              <a:rPr lang="en-US" dirty="0" smtClean="0"/>
              <a:t> + )</a:t>
            </a:r>
          </a:p>
          <a:p>
            <a:r>
              <a:rPr lang="en-US" dirty="0" smtClean="0"/>
              <a:t>IMPORTANT: Our proposal could describe </a:t>
            </a:r>
            <a:r>
              <a:rPr lang="en-US" u="sng" dirty="0" smtClean="0"/>
              <a:t>only some</a:t>
            </a:r>
            <a:r>
              <a:rPr lang="en-US" dirty="0" smtClean="0"/>
              <a:t> of the drivers and infrastructure that PRAGMA works on together as a group</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a:bodyPr>
          <a:lstStyle/>
          <a:p>
            <a:r>
              <a:rPr lang="en-US" sz="3600" b="1" dirty="0" smtClean="0"/>
              <a:t>“Infrastructure” Development and Support. Significant Expansion in # of US </a:t>
            </a:r>
            <a:endParaRPr lang="en-US" sz="3600" b="1"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pPr lvl="0"/>
            <a:r>
              <a:rPr lang="en-US" dirty="0"/>
              <a:t>Data Sharing, Provenance, Data Valuation and Evolution </a:t>
            </a:r>
            <a:r>
              <a:rPr lang="en-US" dirty="0" smtClean="0"/>
              <a:t>Experiments: </a:t>
            </a:r>
          </a:p>
          <a:p>
            <a:pPr lvl="1"/>
            <a:r>
              <a:rPr lang="en-US" dirty="0" smtClean="0"/>
              <a:t>Beth Plale, Indiana U</a:t>
            </a:r>
          </a:p>
          <a:p>
            <a:r>
              <a:rPr lang="en-US" dirty="0"/>
              <a:t>Overlay Networks, Experiments with IPv6 10</a:t>
            </a:r>
          </a:p>
          <a:p>
            <a:pPr lvl="1"/>
            <a:r>
              <a:rPr lang="en-US" dirty="0"/>
              <a:t>Jose Fortes, Renato </a:t>
            </a:r>
            <a:r>
              <a:rPr lang="en-US" dirty="0" err="1"/>
              <a:t>Figueiredo</a:t>
            </a:r>
            <a:r>
              <a:rPr lang="en-US" dirty="0"/>
              <a:t>, U Florida </a:t>
            </a:r>
            <a:endParaRPr lang="en-US" dirty="0" smtClean="0"/>
          </a:p>
          <a:p>
            <a:pPr lvl="0"/>
            <a:r>
              <a:rPr lang="en-US" dirty="0"/>
              <a:t>VM Mechanics Multi-Site, Multi-Environment VM Control and Monitoring</a:t>
            </a:r>
          </a:p>
          <a:p>
            <a:pPr lvl="1"/>
            <a:r>
              <a:rPr lang="en-US" dirty="0" smtClean="0"/>
              <a:t>Phil Papadopoulos, UCSD</a:t>
            </a:r>
          </a:p>
          <a:p>
            <a:r>
              <a:rPr lang="en-US" dirty="0" smtClean="0"/>
              <a:t>Sensor Activities: From </a:t>
            </a:r>
            <a:r>
              <a:rPr lang="en-US" dirty="0"/>
              <a:t>Expeditions to </a:t>
            </a:r>
            <a:r>
              <a:rPr lang="en-US" dirty="0" smtClean="0"/>
              <a:t>Infrastructure</a:t>
            </a:r>
          </a:p>
          <a:p>
            <a:pPr lvl="1"/>
            <a:r>
              <a:rPr lang="en-US" dirty="0" smtClean="0"/>
              <a:t>Sameer Tilak, UCSD</a:t>
            </a:r>
            <a:endParaRPr lang="en-US" dirty="0"/>
          </a:p>
          <a:p>
            <a:endParaRPr lang="en-US" dirty="0"/>
          </a:p>
        </p:txBody>
      </p:sp>
    </p:spTree>
    <p:extLst>
      <p:ext uri="{BB962C8B-B14F-4D97-AF65-F5344CB8AC3E}">
        <p14:creationId xmlns="" xmlns:p14="http://schemas.microsoft.com/office/powerpoint/2010/main" val="3426459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Building on What We’ve been working on together: VMs + Overlay Networks + Data </a:t>
            </a:r>
            <a:endParaRPr lang="en-US" sz="3600" b="1" dirty="0"/>
          </a:p>
        </p:txBody>
      </p:sp>
      <p:pic>
        <p:nvPicPr>
          <p:cNvPr id="4" name="Picture 3"/>
          <p:cNvPicPr/>
          <p:nvPr/>
        </p:nvPicPr>
        <p:blipFill>
          <a:blip r:embed="rId2" cstate="print"/>
          <a:srcRect/>
          <a:stretch>
            <a:fillRect/>
          </a:stretch>
        </p:blipFill>
        <p:spPr bwMode="auto">
          <a:xfrm>
            <a:off x="990600" y="1524000"/>
            <a:ext cx="7315200" cy="461275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Overlay Networking</a:t>
            </a:r>
            <a:endParaRPr lang="en-US" dirty="0"/>
          </a:p>
        </p:txBody>
      </p:sp>
      <p:sp>
        <p:nvSpPr>
          <p:cNvPr id="3" name="Content Placeholder 2"/>
          <p:cNvSpPr>
            <a:spLocks noGrp="1"/>
          </p:cNvSpPr>
          <p:nvPr>
            <p:ph idx="1"/>
          </p:nvPr>
        </p:nvSpPr>
        <p:spPr>
          <a:xfrm>
            <a:off x="5181600" y="1371600"/>
            <a:ext cx="3962400" cy="5181600"/>
          </a:xfrm>
        </p:spPr>
        <p:txBody>
          <a:bodyPr>
            <a:normAutofit fontScale="92500" lnSpcReduction="20000"/>
          </a:bodyPr>
          <a:lstStyle/>
          <a:p>
            <a:r>
              <a:rPr lang="en-US" dirty="0" smtClean="0"/>
              <a:t>In Our Proposal</a:t>
            </a:r>
          </a:p>
          <a:p>
            <a:pPr lvl="1"/>
            <a:r>
              <a:rPr lang="en-US" dirty="0" smtClean="0"/>
              <a:t>Led by U Florida (Jose’ Fortes, </a:t>
            </a:r>
            <a:r>
              <a:rPr lang="en-US" dirty="0" err="1" smtClean="0"/>
              <a:t>Renato</a:t>
            </a:r>
            <a:r>
              <a:rPr lang="en-US" dirty="0" smtClean="0"/>
              <a:t> </a:t>
            </a:r>
            <a:r>
              <a:rPr lang="en-US" dirty="0" err="1" smtClean="0"/>
              <a:t>Figueiredo</a:t>
            </a:r>
            <a:r>
              <a:rPr lang="en-US" dirty="0" smtClean="0"/>
              <a:t>) (</a:t>
            </a:r>
            <a:r>
              <a:rPr lang="en-US" dirty="0" err="1" smtClean="0"/>
              <a:t>VinE</a:t>
            </a:r>
            <a:r>
              <a:rPr lang="en-US" dirty="0" smtClean="0"/>
              <a:t> and IPOP)</a:t>
            </a:r>
          </a:p>
          <a:p>
            <a:pPr lvl="1"/>
            <a:r>
              <a:rPr lang="en-US" dirty="0" smtClean="0"/>
              <a:t>Extend to IPV6 Overlays</a:t>
            </a:r>
          </a:p>
          <a:p>
            <a:r>
              <a:rPr lang="en-US" dirty="0" smtClean="0"/>
              <a:t>Not in our proposal but </a:t>
            </a:r>
            <a:r>
              <a:rPr lang="en-US" i="1" dirty="0" smtClean="0"/>
              <a:t>we are already supporting experiments</a:t>
            </a:r>
          </a:p>
          <a:p>
            <a:pPr lvl="1"/>
            <a:r>
              <a:rPr lang="en-US" dirty="0" err="1" smtClean="0"/>
              <a:t>OpenVswitch</a:t>
            </a:r>
            <a:r>
              <a:rPr lang="en-US" dirty="0" smtClean="0"/>
              <a:t> led Osaka, AIST </a:t>
            </a:r>
            <a:r>
              <a:rPr lang="en-US" dirty="0" smtClean="0"/>
              <a:t>(PRAGMA Demos, March 2012)</a:t>
            </a:r>
            <a:endParaRPr lang="en-US" dirty="0" smtClean="0"/>
          </a:p>
        </p:txBody>
      </p:sp>
      <p:grpSp>
        <p:nvGrpSpPr>
          <p:cNvPr id="5" name="Group 8"/>
          <p:cNvGrpSpPr>
            <a:grpSpLocks/>
          </p:cNvGrpSpPr>
          <p:nvPr/>
        </p:nvGrpSpPr>
        <p:grpSpPr bwMode="auto">
          <a:xfrm>
            <a:off x="228600" y="1295400"/>
            <a:ext cx="4953000" cy="5029200"/>
            <a:chOff x="0" y="0"/>
            <a:chExt cx="35303" cy="32842"/>
          </a:xfrm>
        </p:grpSpPr>
        <p:pic>
          <p:nvPicPr>
            <p:cNvPr id="4" name="Picture 4"/>
            <p:cNvPicPr>
              <a:picLocks noChangeAspect="1"/>
            </p:cNvPicPr>
            <p:nvPr/>
          </p:nvPicPr>
          <p:blipFill>
            <a:blip r:embed="rId2" cstate="print"/>
            <a:srcRect/>
            <a:stretch>
              <a:fillRect/>
            </a:stretch>
          </p:blipFill>
          <p:spPr bwMode="auto">
            <a:xfrm>
              <a:off x="0" y="0"/>
              <a:ext cx="35303" cy="26398"/>
            </a:xfrm>
            <a:prstGeom prst="rect">
              <a:avLst/>
            </a:prstGeom>
            <a:noFill/>
          </p:spPr>
        </p:pic>
        <p:sp>
          <p:nvSpPr>
            <p:cNvPr id="16" name="Text Box 16"/>
            <p:cNvSpPr txBox="1">
              <a:spLocks noChangeArrowheads="1"/>
            </p:cNvSpPr>
            <p:nvPr/>
          </p:nvSpPr>
          <p:spPr bwMode="auto">
            <a:xfrm>
              <a:off x="318" y="26477"/>
              <a:ext cx="34760" cy="636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cs typeface="Arial" pitchFamily="34" charset="0"/>
                </a:rPr>
                <a:t>Virtual Network architecture based on deployment of user-level virtual routers (VRs). Multiple mutually independent virtual networks can be overlaid on top of the Internet. VRs control virtual network traffic, and transparently perform firewall traversal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Refine Focus on Data Products and Sensing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Data Integration and tracking how data evolves in PRAGMA</a:t>
            </a:r>
          </a:p>
          <a:p>
            <a:pPr lvl="1"/>
            <a:r>
              <a:rPr lang="en-US" dirty="0" smtClean="0"/>
              <a:t>Led by Beth </a:t>
            </a:r>
            <a:r>
              <a:rPr lang="en-US" dirty="0" err="1" smtClean="0"/>
              <a:t>Plale</a:t>
            </a:r>
            <a:r>
              <a:rPr lang="en-US" dirty="0" smtClean="0"/>
              <a:t>, Indiana University</a:t>
            </a:r>
          </a:p>
          <a:p>
            <a:pPr lvl="1"/>
            <a:r>
              <a:rPr lang="en-US" dirty="0" smtClean="0"/>
              <a:t>“</a:t>
            </a:r>
            <a:r>
              <a:rPr lang="en-US" b="1" i="1" dirty="0" smtClean="0"/>
              <a:t>develop analytics and provenance capture techniques that result in data valuation metrics that can be used to make decisions about which data objects should be preserved over the long term and which that should not”</a:t>
            </a:r>
          </a:p>
          <a:p>
            <a:r>
              <a:rPr lang="en-US" dirty="0" smtClean="0"/>
              <a:t>Sensor data infrastructure</a:t>
            </a:r>
          </a:p>
          <a:p>
            <a:pPr lvl="1"/>
            <a:r>
              <a:rPr lang="en-US" dirty="0" smtClean="0"/>
              <a:t>Led By </a:t>
            </a:r>
            <a:r>
              <a:rPr lang="en-US" dirty="0" err="1" smtClean="0"/>
              <a:t>Sameer</a:t>
            </a:r>
            <a:r>
              <a:rPr lang="en-US" dirty="0" smtClean="0"/>
              <a:t> </a:t>
            </a:r>
            <a:r>
              <a:rPr lang="en-US" dirty="0" err="1" smtClean="0"/>
              <a:t>Tilak</a:t>
            </a:r>
            <a:r>
              <a:rPr lang="en-US" dirty="0" smtClean="0"/>
              <a:t>, UCSD</a:t>
            </a:r>
          </a:p>
          <a:p>
            <a:pPr lvl="1"/>
            <a:r>
              <a:rPr lang="en-US" b="1" i="1" dirty="0" smtClean="0"/>
              <a:t>utilize the proposed PRAGMA infrastructure as an ideal resource to evaluate and advance sensor network </a:t>
            </a:r>
            <a:r>
              <a:rPr lang="en-US" b="1" i="1" dirty="0" err="1" smtClean="0"/>
              <a:t>cyberinfrastructure</a:t>
            </a:r>
            <a:r>
              <a:rPr lang="en-US" dirty="0" smtClean="0"/>
              <a:t>.</a:t>
            </a:r>
          </a:p>
          <a:p>
            <a:pPr lvl="1"/>
            <a:r>
              <a:rPr lang="en-US" dirty="0" smtClean="0"/>
              <a:t>Capitalizes on established history of working across PRAGMA  and GLEON (with NCHC, Thailand, and others)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Opportunities: US-China Specific</a:t>
            </a:r>
            <a:endParaRPr lang="en-US"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762000" y="1295400"/>
            <a:ext cx="7467600" cy="530996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Series </a:t>
            </a:r>
            <a:endParaRPr lang="en-US" dirty="0"/>
          </a:p>
        </p:txBody>
      </p:sp>
      <p:sp>
        <p:nvSpPr>
          <p:cNvPr id="3" name="Content Placeholder 2"/>
          <p:cNvSpPr>
            <a:spLocks noGrp="1"/>
          </p:cNvSpPr>
          <p:nvPr>
            <p:ph idx="1"/>
          </p:nvPr>
        </p:nvSpPr>
        <p:spPr/>
        <p:txBody>
          <a:bodyPr>
            <a:normAutofit lnSpcReduction="10000"/>
          </a:bodyPr>
          <a:lstStyle/>
          <a:p>
            <a:r>
              <a:rPr lang="en-US" dirty="0" smtClean="0"/>
              <a:t>Two Workshops</a:t>
            </a:r>
          </a:p>
          <a:p>
            <a:pPr lvl="1"/>
            <a:r>
              <a:rPr lang="en-US" dirty="0" smtClean="0"/>
              <a:t>Sep 2011 (Beijing)</a:t>
            </a:r>
          </a:p>
          <a:p>
            <a:pPr lvl="1"/>
            <a:r>
              <a:rPr lang="en-US" dirty="0" smtClean="0"/>
              <a:t>March 2012 (San Diego)</a:t>
            </a:r>
          </a:p>
          <a:p>
            <a:pPr lvl="1"/>
            <a:r>
              <a:rPr lang="en-US" dirty="0" smtClean="0"/>
              <a:t>Approximately 40 participants at each Workshop</a:t>
            </a:r>
          </a:p>
          <a:p>
            <a:r>
              <a:rPr lang="en-US" dirty="0" smtClean="0"/>
              <a:t>Explore how to catalyze collaborative software development between US and China</a:t>
            </a:r>
          </a:p>
          <a:p>
            <a:pPr lvl="1"/>
            <a:r>
              <a:rPr lang="en-US" dirty="0" err="1" smtClean="0"/>
              <a:t>Exascale</a:t>
            </a:r>
            <a:r>
              <a:rPr lang="en-US" dirty="0" smtClean="0"/>
              <a:t> Software</a:t>
            </a:r>
          </a:p>
          <a:p>
            <a:pPr lvl="1"/>
            <a:r>
              <a:rPr lang="en-US" dirty="0" smtClean="0"/>
              <a:t>Trustworthy Software</a:t>
            </a:r>
          </a:p>
          <a:p>
            <a:pPr lvl="1"/>
            <a:r>
              <a:rPr lang="en-US" dirty="0" smtClean="0"/>
              <a:t>Software for Emerging Hardware Architectures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that Happened on the Way to Cloud Computing</a:t>
            </a:r>
            <a:endParaRPr lang="en-US" dirty="0"/>
          </a:p>
        </p:txBody>
      </p:sp>
      <p:sp>
        <p:nvSpPr>
          <p:cNvPr id="3" name="Content Placeholder 2"/>
          <p:cNvSpPr>
            <a:spLocks noGrp="1"/>
          </p:cNvSpPr>
          <p:nvPr>
            <p:ph idx="1"/>
          </p:nvPr>
        </p:nvSpPr>
        <p:spPr/>
        <p:txBody>
          <a:bodyPr/>
          <a:lstStyle/>
          <a:p>
            <a:r>
              <a:rPr lang="en-US" dirty="0" smtClean="0"/>
              <a:t>Web Version 1.0  (1995)</a:t>
            </a:r>
          </a:p>
          <a:p>
            <a:r>
              <a:rPr lang="en-US" dirty="0" smtClean="0"/>
              <a:t>1 Cluster on Top 500 (June 1998) </a:t>
            </a:r>
          </a:p>
          <a:p>
            <a:r>
              <a:rPr lang="en-US" dirty="0" smtClean="0"/>
              <a:t>Dot Com Bust (2000)</a:t>
            </a:r>
          </a:p>
          <a:p>
            <a:r>
              <a:rPr lang="en-US" dirty="0" smtClean="0"/>
              <a:t>Clusters &gt; 50% of  Top 500 (June 2004)</a:t>
            </a:r>
          </a:p>
          <a:p>
            <a:r>
              <a:rPr lang="en-US" dirty="0" smtClean="0"/>
              <a:t>Web Version 2.0  (2004)</a:t>
            </a:r>
          </a:p>
          <a:p>
            <a:r>
              <a:rPr lang="en-US" dirty="0" smtClean="0"/>
              <a:t>Cloud Computing  (EC2 Beta - 2006)</a:t>
            </a:r>
          </a:p>
          <a:p>
            <a:r>
              <a:rPr lang="en-US" dirty="0" smtClean="0"/>
              <a:t>Clusters &gt; 80% of Top 500 (Nov. 2008)</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Start of a more formal approach to bilateral collaboration</a:t>
            </a:r>
            <a:endParaRPr lang="en-US" dirty="0"/>
          </a:p>
        </p:txBody>
      </p:sp>
      <p:pic>
        <p:nvPicPr>
          <p:cNvPr id="37891" name="Picture 3"/>
          <p:cNvPicPr>
            <a:picLocks noChangeAspect="1" noChangeArrowheads="1"/>
          </p:cNvPicPr>
          <p:nvPr/>
        </p:nvPicPr>
        <p:blipFill>
          <a:blip r:embed="rId2" cstate="print"/>
          <a:srcRect/>
          <a:stretch>
            <a:fillRect/>
          </a:stretch>
        </p:blipFill>
        <p:spPr bwMode="auto">
          <a:xfrm>
            <a:off x="228600" y="1524000"/>
            <a:ext cx="8839200" cy="525578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loudave.com/wordpress/wp-content/uploads/2011/08/Gartner-Hype-Cycle-for-Emerging-Technologies-2011-1024x762.png?37e08b"/>
          <p:cNvPicPr>
            <a:picLocks noChangeAspect="1" noChangeArrowheads="1"/>
          </p:cNvPicPr>
          <p:nvPr/>
        </p:nvPicPr>
        <p:blipFill>
          <a:blip r:embed="rId2" cstate="print"/>
          <a:srcRect/>
          <a:stretch>
            <a:fillRect/>
          </a:stretch>
        </p:blipFill>
        <p:spPr bwMode="auto">
          <a:xfrm>
            <a:off x="152400" y="164008"/>
            <a:ext cx="8991600" cy="6693992"/>
          </a:xfrm>
          <a:prstGeom prst="rect">
            <a:avLst/>
          </a:prstGeom>
          <a:noFill/>
        </p:spPr>
      </p:pic>
      <p:sp>
        <p:nvSpPr>
          <p:cNvPr id="5" name="Oval 4"/>
          <p:cNvSpPr/>
          <p:nvPr/>
        </p:nvSpPr>
        <p:spPr>
          <a:xfrm>
            <a:off x="3563888" y="1752600"/>
            <a:ext cx="1728192" cy="304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9000" y="1447800"/>
            <a:ext cx="1728192" cy="2872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normAutofit fontScale="90000"/>
          </a:bodyPr>
          <a:lstStyle/>
          <a:p>
            <a:r>
              <a:rPr lang="en-US" sz="3600" dirty="0" smtClean="0"/>
              <a:t>What is fundamentally different about Cloud computing vs. Grid Computing</a:t>
            </a:r>
          </a:p>
        </p:txBody>
      </p:sp>
      <p:sp>
        <p:nvSpPr>
          <p:cNvPr id="6" name="Content Placeholder 5"/>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Cloud computing – You </a:t>
            </a:r>
            <a:r>
              <a:rPr lang="en-US" b="1" dirty="0" smtClean="0"/>
              <a:t>adapt the infrastructure</a:t>
            </a:r>
            <a:r>
              <a:rPr lang="en-US" dirty="0" smtClean="0"/>
              <a:t> to your application</a:t>
            </a:r>
          </a:p>
          <a:p>
            <a:pPr lvl="1" fontAlgn="auto">
              <a:spcAft>
                <a:spcPts val="0"/>
              </a:spcAft>
              <a:buFont typeface="Arial" pitchFamily="34" charset="0"/>
              <a:buChar char="–"/>
              <a:defRPr/>
            </a:pPr>
            <a:r>
              <a:rPr lang="en-US" dirty="0" smtClean="0"/>
              <a:t>Should be less time consuming</a:t>
            </a:r>
          </a:p>
          <a:p>
            <a:pPr fontAlgn="auto">
              <a:spcAft>
                <a:spcPts val="0"/>
              </a:spcAft>
              <a:buFont typeface="Arial" pitchFamily="34" charset="0"/>
              <a:buChar char="•"/>
              <a:defRPr/>
            </a:pPr>
            <a:r>
              <a:rPr lang="en-US" dirty="0" smtClean="0"/>
              <a:t>Grid computing – you </a:t>
            </a:r>
            <a:r>
              <a:rPr lang="en-US" b="1" dirty="0" smtClean="0"/>
              <a:t>adapt your application </a:t>
            </a:r>
            <a:r>
              <a:rPr lang="en-US" dirty="0" smtClean="0"/>
              <a:t>to the infrastructure</a:t>
            </a:r>
          </a:p>
          <a:p>
            <a:pPr lvl="1" fontAlgn="auto">
              <a:spcAft>
                <a:spcPts val="0"/>
              </a:spcAft>
              <a:buFont typeface="Arial" pitchFamily="34" charset="0"/>
              <a:buChar char="–"/>
              <a:defRPr/>
            </a:pPr>
            <a:r>
              <a:rPr lang="en-US" dirty="0" smtClean="0"/>
              <a:t>Generally is more time consuming</a:t>
            </a:r>
          </a:p>
          <a:p>
            <a:pPr fontAlgn="auto">
              <a:spcAft>
                <a:spcPts val="0"/>
              </a:spcAft>
              <a:buFont typeface="Arial" pitchFamily="34" charset="0"/>
              <a:buChar char="•"/>
              <a:defRPr/>
            </a:pPr>
            <a:r>
              <a:rPr lang="en-US" dirty="0" smtClean="0"/>
              <a:t>Cloud computing has a financial model that seems to work – grid </a:t>
            </a:r>
            <a:r>
              <a:rPr lang="en-US" i="1" dirty="0" smtClean="0"/>
              <a:t>never </a:t>
            </a:r>
            <a:r>
              <a:rPr lang="en-US" dirty="0" smtClean="0"/>
              <a:t>had a financial model</a:t>
            </a:r>
          </a:p>
          <a:p>
            <a:pPr lvl="1" fontAlgn="auto">
              <a:spcAft>
                <a:spcPts val="0"/>
              </a:spcAft>
              <a:buFont typeface="Arial" pitchFamily="34" charset="0"/>
              <a:buChar char="–"/>
              <a:defRPr/>
            </a:pPr>
            <a:r>
              <a:rPr lang="en-US" dirty="0" smtClean="0"/>
              <a:t>The Grid “Barter” economy only valid for provider-to-provider trade. Pure consumers had no bargaining power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Hype</a:t>
            </a:r>
            <a:endParaRPr lang="en-US" dirty="0"/>
          </a:p>
        </p:txBody>
      </p:sp>
      <p:sp>
        <p:nvSpPr>
          <p:cNvPr id="3" name="Content Placeholder 2"/>
          <p:cNvSpPr>
            <a:spLocks noGrp="1"/>
          </p:cNvSpPr>
          <p:nvPr>
            <p:ph idx="1"/>
          </p:nvPr>
        </p:nvSpPr>
        <p:spPr/>
        <p:txBody>
          <a:bodyPr/>
          <a:lstStyle/>
          <a:p>
            <a:r>
              <a:rPr lang="en-US" dirty="0" smtClean="0"/>
              <a:t>“Others do all the hard work for you”</a:t>
            </a:r>
          </a:p>
          <a:p>
            <a:r>
              <a:rPr lang="en-US" dirty="0" smtClean="0"/>
              <a:t>“You never have to manage hardware again”</a:t>
            </a:r>
          </a:p>
          <a:p>
            <a:r>
              <a:rPr lang="en-US" dirty="0" smtClean="0"/>
              <a:t>“It’s always more efficient to outsource”</a:t>
            </a:r>
          </a:p>
          <a:p>
            <a:r>
              <a:rPr lang="en-US" dirty="0" smtClean="0"/>
              <a:t>“You can have a cluster in 8 clicks of the mouse”</a:t>
            </a:r>
          </a:p>
          <a:p>
            <a:r>
              <a:rPr lang="en-US" dirty="0" smtClean="0"/>
              <a:t>“It’s infinitely scalable” </a:t>
            </a:r>
          </a:p>
          <a:p>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“Cloud” is now far enough along that we</a:t>
            </a:r>
          </a:p>
          <a:p>
            <a:pPr lvl="1"/>
            <a:r>
              <a:rPr lang="en-US" dirty="0" smtClean="0"/>
              <a:t>Invest time to understand how to best utilize it</a:t>
            </a:r>
          </a:p>
          <a:p>
            <a:pPr lvl="1"/>
            <a:r>
              <a:rPr lang="en-US" dirty="0" smtClean="0"/>
              <a:t>Fill in gaps in specific technology to make it easier</a:t>
            </a:r>
          </a:p>
          <a:p>
            <a:pPr lvl="1"/>
            <a:r>
              <a:rPr lang="en-US" dirty="0" smtClean="0"/>
              <a:t>Think about scale for parallel scientific Apps</a:t>
            </a:r>
          </a:p>
          <a:p>
            <a:pPr lvl="1"/>
            <a:endParaRPr lang="en-US" dirty="0"/>
          </a:p>
          <a:p>
            <a:r>
              <a:rPr lang="en-US" dirty="0" smtClean="0"/>
              <a:t>Virtual computing has gained enough acceptance that</a:t>
            </a:r>
          </a:p>
          <a:p>
            <a:pPr lvl="1"/>
            <a:r>
              <a:rPr lang="en-US" dirty="0" smtClean="0"/>
              <a:t>It should be around for a while</a:t>
            </a:r>
          </a:p>
          <a:p>
            <a:pPr lvl="1"/>
            <a:r>
              <a:rPr lang="en-US" dirty="0" smtClean="0"/>
              <a:t>Can be thought of as closer to “electricity” </a:t>
            </a:r>
          </a:p>
          <a:p>
            <a:r>
              <a:rPr lang="en-US" dirty="0" smtClean="0">
                <a:sym typeface="Wingdings" pitchFamily="2" charset="2"/>
              </a:rPr>
              <a:t> We are first focusing on IAAS (infrastructure) clouds like EC2, Eucalyptus, </a:t>
            </a:r>
            <a:r>
              <a:rPr lang="en-US" dirty="0" err="1" smtClean="0">
                <a:sym typeface="Wingdings" pitchFamily="2" charset="2"/>
              </a:rPr>
              <a:t>OpenNebula</a:t>
            </a:r>
            <a:r>
              <a:rPr lang="en-US" dirty="0" smtClean="0">
                <a:sym typeface="Wingdings" pitchFamily="2" charset="2"/>
              </a:rPr>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a:t>
            </a:r>
            <a:r>
              <a:rPr lang="en-US" dirty="0" smtClean="0"/>
              <a:t> BIG Problem</a:t>
            </a:r>
            <a:r>
              <a:rPr lang="en-US" dirty="0" smtClean="0"/>
              <a:t>: </a:t>
            </a:r>
            <a:r>
              <a:rPr lang="en-US" b="1" dirty="0" smtClean="0"/>
              <a:t>too</a:t>
            </a:r>
            <a:r>
              <a:rPr lang="en-US" dirty="0" smtClean="0"/>
              <a:t> </a:t>
            </a:r>
            <a:r>
              <a:rPr lang="en-US" b="1" dirty="0" smtClean="0"/>
              <a:t>many</a:t>
            </a:r>
            <a:r>
              <a:rPr lang="en-US" dirty="0" smtClean="0"/>
              <a:t> choices</a:t>
            </a:r>
            <a:endParaRPr lang="en-US" dirty="0"/>
          </a:p>
        </p:txBody>
      </p:sp>
      <p:graphicFrame>
        <p:nvGraphicFramePr>
          <p:cNvPr id="4" name="Content Placeholder 3"/>
          <p:cNvGraphicFramePr>
            <a:graphicFrameLocks noGrp="1"/>
          </p:cNvGraphicFramePr>
          <p:nvPr>
            <p:ph idx="1"/>
          </p:nvPr>
        </p:nvGraphicFramePr>
        <p:xfrm>
          <a:off x="457200" y="1600200"/>
          <a:ext cx="8507288"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Really of Collaboration: People </a:t>
            </a:r>
            <a:r>
              <a:rPr lang="en-US" dirty="0" smtClean="0"/>
              <a:t>and Science are Distributed</a:t>
            </a:r>
            <a:endParaRPr lang="en-US" dirty="0"/>
          </a:p>
        </p:txBody>
      </p:sp>
      <p:sp>
        <p:nvSpPr>
          <p:cNvPr id="3" name="Content Placeholder 2"/>
          <p:cNvSpPr>
            <a:spLocks noGrp="1"/>
          </p:cNvSpPr>
          <p:nvPr>
            <p:ph idx="1"/>
          </p:nvPr>
        </p:nvSpPr>
        <p:spPr/>
        <p:txBody>
          <a:bodyPr>
            <a:normAutofit fontScale="92500"/>
          </a:bodyPr>
          <a:lstStyle/>
          <a:p>
            <a:r>
              <a:rPr lang="en-US" dirty="0" smtClean="0"/>
              <a:t>PRAGMA – Pacific Rim Applications and Grid Middleware Assembly</a:t>
            </a:r>
          </a:p>
          <a:p>
            <a:pPr lvl="1"/>
            <a:r>
              <a:rPr lang="en-US" dirty="0" smtClean="0"/>
              <a:t>Scientists are from different countries</a:t>
            </a:r>
          </a:p>
          <a:p>
            <a:pPr lvl="1"/>
            <a:r>
              <a:rPr lang="en-US" dirty="0" smtClean="0"/>
              <a:t>Data is distributed</a:t>
            </a:r>
          </a:p>
          <a:p>
            <a:r>
              <a:rPr lang="en-US" b="1" dirty="0" smtClean="0">
                <a:solidFill>
                  <a:srgbClr val="00B050"/>
                </a:solidFill>
              </a:rPr>
              <a:t>Use Cyber </a:t>
            </a:r>
            <a:r>
              <a:rPr lang="en-US" b="1" dirty="0" smtClean="0">
                <a:solidFill>
                  <a:srgbClr val="00B050"/>
                </a:solidFill>
              </a:rPr>
              <a:t>Infrastructure to </a:t>
            </a:r>
            <a:r>
              <a:rPr lang="en-US" b="1" u="sng" dirty="0" smtClean="0">
                <a:solidFill>
                  <a:srgbClr val="00B050"/>
                </a:solidFill>
              </a:rPr>
              <a:t>enable</a:t>
            </a:r>
            <a:r>
              <a:rPr lang="en-US" b="1" dirty="0" smtClean="0">
                <a:solidFill>
                  <a:srgbClr val="00B050"/>
                </a:solidFill>
              </a:rPr>
              <a:t> collaboration</a:t>
            </a:r>
          </a:p>
          <a:p>
            <a:r>
              <a:rPr lang="en-US" dirty="0" smtClean="0"/>
              <a:t>When scientists are using the same software on the same data</a:t>
            </a:r>
          </a:p>
          <a:p>
            <a:pPr lvl="1"/>
            <a:r>
              <a:rPr lang="en-US" dirty="0" smtClean="0"/>
              <a:t>Infrastructure is no longer in the way</a:t>
            </a:r>
          </a:p>
          <a:p>
            <a:pPr lvl="1"/>
            <a:r>
              <a:rPr lang="en-US" dirty="0" smtClean="0"/>
              <a:t>It needs to be their software (not my software)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1622</Words>
  <Application>Microsoft Office PowerPoint</Application>
  <PresentationFormat>On-screen Show (4:3)</PresentationFormat>
  <Paragraphs>328</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Bitmap Image</vt:lpstr>
      <vt:lpstr>Virtualization in PRAGMA and Software Collaborations </vt:lpstr>
      <vt:lpstr>Remember the Grid Promise?</vt:lpstr>
      <vt:lpstr>Some Things that Happened on the Way to Cloud Computing</vt:lpstr>
      <vt:lpstr>Slide 4</vt:lpstr>
      <vt:lpstr>What is fundamentally different about Cloud computing vs. Grid Computing</vt:lpstr>
      <vt:lpstr>Cloud Hype</vt:lpstr>
      <vt:lpstr>Observations</vt:lpstr>
      <vt:lpstr>One  BIG Problem: too many choices</vt:lpstr>
      <vt:lpstr>Really of Collaboration: People and Science are Distributed</vt:lpstr>
      <vt:lpstr>Slide 10</vt:lpstr>
      <vt:lpstr>Can PRAGMA do the following?</vt:lpstr>
      <vt:lpstr>Use GeoGrid Applications as a Driver</vt:lpstr>
      <vt:lpstr>Deploy Three Different Software Stacks on the PRAGMA Cloud</vt:lpstr>
      <vt:lpstr>What are the Essential Steps</vt:lpstr>
      <vt:lpstr>Slide 15</vt:lpstr>
      <vt:lpstr>Slide 16</vt:lpstr>
      <vt:lpstr>Slide 17</vt:lpstr>
      <vt:lpstr>Condor Pool + EC2 Web Interface</vt:lpstr>
      <vt:lpstr>Slide 19</vt:lpstr>
      <vt:lpstr>Roles of Each Site PRAGMA+Geogrid</vt:lpstr>
      <vt:lpstr>Rolling Forward</vt:lpstr>
      <vt:lpstr>Proposal to NSF to Support US Researchers in PRAGMA</vt:lpstr>
      <vt:lpstr>Driven by “Scientific Expeditions”</vt:lpstr>
      <vt:lpstr>“Infrastructure” Development and Support. Significant Expansion in # of US </vt:lpstr>
      <vt:lpstr>Building on What We’ve been working on together: VMs + Overlay Networks + Data </vt:lpstr>
      <vt:lpstr>Add Overlay Networking</vt:lpstr>
      <vt:lpstr>Refine Focus on Data Products and Sensing</vt:lpstr>
      <vt:lpstr>Other Opportunities: US-China Specific</vt:lpstr>
      <vt:lpstr>Workshop Series </vt:lpstr>
      <vt:lpstr>Start of a more formal approach to bilateral collaboration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dc:creator>
  <cp:lastModifiedBy>phil</cp:lastModifiedBy>
  <cp:revision>2</cp:revision>
  <dcterms:created xsi:type="dcterms:W3CDTF">2012-07-16T21:44:05Z</dcterms:created>
  <dcterms:modified xsi:type="dcterms:W3CDTF">2012-07-16T22:23:47Z</dcterms:modified>
</cp:coreProperties>
</file>