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1" r:id="rId18"/>
    <p:sldId id="363" r:id="rId19"/>
    <p:sldId id="364" r:id="rId20"/>
    <p:sldId id="365" r:id="rId21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482" autoAdjust="0"/>
  </p:normalViewPr>
  <p:slideViewPr>
    <p:cSldViewPr>
      <p:cViewPr>
        <p:scale>
          <a:sx n="75" d="100"/>
          <a:sy n="75" d="100"/>
        </p:scale>
        <p:origin x="-34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D0E2775-3F45-4FD0-8A0F-3E5B0E35F8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charset="0"/>
            </a:endParaRPr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53A2A6-81E9-44BA-B6B8-16914665496A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921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44BCCD-9EFA-409F-9B5E-AB7E8E335608}" type="slidenum">
              <a:rPr lang="zh-CN" altLang="en-US" sz="1200">
                <a:solidFill>
                  <a:schemeClr val="tx1"/>
                </a:solidFill>
                <a:latin typeface="Arial" charset="0"/>
              </a:rPr>
              <a:pPr algn="r"/>
              <a:t>10</a:t>
            </a:fld>
            <a:endParaRPr lang="en-US" altLang="zh-CN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B25F3-875C-46D0-81CB-BC2052F89BF9}" type="slidenum">
              <a:rPr lang="zh-CN" altLang="en-US">
                <a:solidFill>
                  <a:srgbClr val="000000"/>
                </a:solidFill>
              </a:rPr>
              <a:pPr/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altLang="zh-CN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C2274-0B77-4C2B-ABA4-4419E8558CDF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altLang="zh-CN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C2274-0B77-4C2B-ABA4-4419E8558CDF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B56E-B8FB-4962-8C52-5D99B54F8D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3A0F-4590-4F84-900C-EF596A3E67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7712-2654-4667-B366-8632B6BB61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1000-82E7-4B72-8F1C-E11207931E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9148" y="221630"/>
            <a:ext cx="4737652" cy="5867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0174"/>
            <a:ext cx="8229600" cy="50659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7D54-2577-4466-8179-B213DA9D66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58C9-324D-47DB-AB24-076001FAD5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C0EF-9AC4-4DD0-974F-E25271FFE3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D324-23B6-40ED-927C-F8996B981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9A54-A2F2-432A-928A-F83C9BB611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6F02-F1EF-4273-8DF8-79FDAC52A1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37BF-9BA0-4D46-A4F2-A4F49D62B2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23C7-EA79-4269-A866-6E005B2088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577B3763-7FFE-4E17-8352-9F90D7D36D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PT模版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k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solidFill>
            <a:schemeClr val="bg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中国科学院</a:t>
            </a:r>
            <a:endParaRPr lang="en-US" altLang="zh-CN" sz="4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深圳先进技术研究院</a:t>
            </a:r>
            <a:endParaRPr lang="zh-CN" altLang="en-US" sz="48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3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与国际接轨与产业接轨的新型国家科研机构</a:t>
            </a:r>
            <a:endParaRPr lang="zh-CN" altLang="en-US" sz="3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 bwMode="auto">
          <a:xfrm>
            <a:off x="452438" y="4583708"/>
            <a:ext cx="8229600" cy="1725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</a:rPr>
              <a:t>冯圣中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</a:rPr>
              <a:t>中国科学院深圳先进技术研究院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</a:rPr>
              <a:t>先进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计算与数字工程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研究所 副所长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</a:rPr>
              <a:t>高性能计算技术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研究中心 研究员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</a:rPr>
              <a:t>sz.feng@siat.ac.cn</a:t>
            </a:r>
            <a:endParaRPr lang="en-US" altLang="zh-CN" sz="2800" b="1" dirty="0" smtClean="0"/>
          </a:p>
        </p:txBody>
      </p:sp>
      <p:pic>
        <p:nvPicPr>
          <p:cNvPr id="7" name="Picture 60" descr="冯圣中"/>
          <p:cNvPicPr>
            <a:picLocks noChangeAspect="1" noChangeArrowheads="1"/>
          </p:cNvPicPr>
          <p:nvPr/>
        </p:nvPicPr>
        <p:blipFill>
          <a:blip r:embed="rId3" cstate="print"/>
          <a:srcRect l="7692" b="6667"/>
          <a:stretch>
            <a:fillRect/>
          </a:stretch>
        </p:blipFill>
        <p:spPr bwMode="auto">
          <a:xfrm>
            <a:off x="7848872" y="5220411"/>
            <a:ext cx="1403648" cy="163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285860"/>
            <a:ext cx="9286940" cy="4525963"/>
          </a:xfrm>
          <a:prstGeom prst="rect">
            <a:avLst/>
          </a:prstGeom>
        </p:spPr>
        <p:txBody>
          <a:bodyPr/>
          <a:lstStyle/>
          <a:p>
            <a:pPr marL="514350" indent="-514350"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altLang="zh-CN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仿宋_GB2312" pitchFamily="49" charset="-122"/>
              <a:ea typeface="仿宋_GB2312" pitchFamily="49" charset="-122"/>
            </a:endParaRPr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zh-CN" altLang="en-US" sz="2800" dirty="0">
              <a:solidFill>
                <a:schemeClr val="tx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4194175"/>
            <a:ext cx="4049712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161925" y="6315075"/>
            <a:ext cx="4929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en-US" sz="1600" b="1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恶意软件检测系统在金山云安全中的应用实例</a:t>
            </a:r>
            <a:endParaRPr lang="zh-CN" altLang="en-US" sz="1600" b="1">
              <a:solidFill>
                <a:srgbClr val="0000FF"/>
              </a:solidFill>
              <a:latin typeface="Arial" charset="0"/>
              <a:ea typeface="微软雅黑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27638" y="4149725"/>
            <a:ext cx="3575050" cy="2428875"/>
            <a:chOff x="2407" y="9181"/>
            <a:chExt cx="7092" cy="5286"/>
          </a:xfrm>
        </p:grpSpPr>
        <p:pic>
          <p:nvPicPr>
            <p:cNvPr id="5530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7" y="9181"/>
              <a:ext cx="7092" cy="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8" name="椭圆 9"/>
            <p:cNvSpPr>
              <a:spLocks noChangeArrowheads="1"/>
            </p:cNvSpPr>
            <p:nvPr/>
          </p:nvSpPr>
          <p:spPr bwMode="auto">
            <a:xfrm>
              <a:off x="2522" y="12613"/>
              <a:ext cx="4255" cy="1092"/>
            </a:xfrm>
            <a:prstGeom prst="ellipse">
              <a:avLst/>
            </a:prstGeom>
            <a:noFill/>
            <a:ln w="28575">
              <a:solidFill>
                <a:srgbClr val="950008"/>
              </a:solidFill>
              <a:round/>
              <a:headEnd/>
              <a:tailEnd/>
            </a:ln>
          </p:spPr>
          <p:txBody>
            <a:bodyPr lIns="86868" tIns="43434" rIns="86868" bIns="43434" anchor="ctr"/>
            <a:lstStyle/>
            <a:p>
              <a:pPr algn="ctr"/>
              <a:endParaRPr lang="zh-CN" altLang="zh-CN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55302" name="图片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650" y="1452563"/>
            <a:ext cx="34305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1360488"/>
            <a:ext cx="3608387" cy="2473325"/>
            <a:chOff x="144" y="942"/>
            <a:chExt cx="2256" cy="2082"/>
          </a:xfrm>
        </p:grpSpPr>
        <p:pic>
          <p:nvPicPr>
            <p:cNvPr id="55305" name="Picture 10" descr="cloud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942"/>
              <a:ext cx="2256" cy="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Rectangle 11"/>
            <p:cNvSpPr>
              <a:spLocks noChangeArrowheads="1"/>
            </p:cNvSpPr>
            <p:nvPr/>
          </p:nvSpPr>
          <p:spPr bwMode="auto">
            <a:xfrm>
              <a:off x="1440" y="1409"/>
              <a:ext cx="960" cy="1058"/>
            </a:xfrm>
            <a:prstGeom prst="rect">
              <a:avLst/>
            </a:prstGeom>
            <a:noFill/>
            <a:ln w="19050">
              <a:solidFill>
                <a:srgbClr val="E2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1150938" y="0"/>
            <a:ext cx="585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</a:rPr>
              <a:t>信息安全云，应用于金山恶意软件检测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43" descr="title pi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633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高性能计算方向，高质量论文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428625" y="1557338"/>
          <a:ext cx="8286808" cy="3319825"/>
        </p:xfrm>
        <a:graphic>
          <a:graphicData uri="http://schemas.openxmlformats.org/drawingml/2006/table">
            <a:tbl>
              <a:tblPr/>
              <a:tblGrid>
                <a:gridCol w="1745736"/>
                <a:gridCol w="684570"/>
                <a:gridCol w="920571"/>
                <a:gridCol w="952372"/>
                <a:gridCol w="907180"/>
                <a:gridCol w="1134812"/>
                <a:gridCol w="1941567"/>
              </a:tblGrid>
              <a:tr h="66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期刊名称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创办年份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长文录用率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大陆论文数量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本团队数量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本团队所占比例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说明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</a:tr>
              <a:tr h="66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HPCA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1994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18%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67%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大陆学者首次发表，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樊建平通信作者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6DA"/>
                    </a:solidFill>
                  </a:tcPr>
                </a:tc>
              </a:tr>
              <a:tr h="66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SC</a:t>
                      </a: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1988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25%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67%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大陆学者首次发表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冯圣中通信作者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</a:tr>
              <a:tr h="66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ICS</a:t>
                      </a:r>
                      <a:endParaRPr kumimoji="0" lang="zh-CN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1988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26%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66%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大陆学者首次发表，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冯圣中通信作者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>
                        <a:alpha val="50195"/>
                      </a:srgbClr>
                    </a:solidFill>
                  </a:tcPr>
                </a:tc>
              </a:tr>
              <a:tr h="66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SIGMETRICS</a:t>
                      </a: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1973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18%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50%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大陆学者首次发表，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  <a:sym typeface="Symbol" pitchFamily="18" charset="2"/>
                        </a:rPr>
                        <a:t>樊建平通信作者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李朗云计算产业园孵化场地</a:t>
            </a: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平方米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96975"/>
            <a:ext cx="54546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115888" y="3924300"/>
          <a:ext cx="8929688" cy="2861311"/>
        </p:xfrm>
        <a:graphic>
          <a:graphicData uri="http://schemas.openxmlformats.org/drawingml/2006/table">
            <a:tbl>
              <a:tblPr/>
              <a:tblGrid>
                <a:gridCol w="2287588"/>
                <a:gridCol w="66421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Arial" pitchFamily="34" charset="0"/>
                        </a:rPr>
                        <a:t>建筑工程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期望交付的标准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水、电、网络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已接入每层楼且安装独立的计量器；每层楼均布置并安装电井；水、电和网络容量能满足入住企业和实验室的需求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消防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消防验收合格（符合写字楼消防验收标准的要求）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洗手间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属于基础公用设施，无需二次装修就能使用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公共通道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整洁、明亮、无需二次装修就能使用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大堂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精装，符合产业品牌形象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明年春季入住，孵化产业规模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3-5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家上市公司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32140" y="1843896"/>
            <a:ext cx="2970330" cy="113505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平台延伸，技术转化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产业创新，回馈社会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3"/>
          <p:cNvGrpSpPr>
            <a:grpSpLocks/>
          </p:cNvGrpSpPr>
          <p:nvPr/>
        </p:nvGrpSpPr>
        <p:grpSpPr bwMode="auto">
          <a:xfrm>
            <a:off x="5364163" y="3933825"/>
            <a:ext cx="2592387" cy="2359025"/>
            <a:chOff x="107950" y="1412875"/>
            <a:chExt cx="2592388" cy="2359025"/>
          </a:xfrm>
        </p:grpSpPr>
        <p:pic>
          <p:nvPicPr>
            <p:cNvPr id="3342" name="图片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900" y="1412875"/>
              <a:ext cx="2376488" cy="1655763"/>
            </a:xfrm>
            <a:prstGeom prst="rect">
              <a:avLst/>
            </a:prstGeom>
            <a:noFill/>
            <a:ln w="25400">
              <a:solidFill>
                <a:srgbClr val="C0C0C0"/>
              </a:solidFill>
              <a:miter lim="800000"/>
              <a:headEnd/>
              <a:tailEnd/>
            </a:ln>
          </p:spPr>
        </p:pic>
        <p:sp>
          <p:nvSpPr>
            <p:cNvPr id="133" name="Text Box 235"/>
            <p:cNvSpPr txBox="1">
              <a:spLocks noChangeArrowheads="1"/>
            </p:cNvSpPr>
            <p:nvPr/>
          </p:nvSpPr>
          <p:spPr bwMode="auto">
            <a:xfrm>
              <a:off x="107950" y="3141663"/>
              <a:ext cx="2592388" cy="630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kumimoji="1" lang="zh-CN" altLang="en-US" dirty="0">
                  <a:solidFill>
                    <a:srgbClr val="FF0000"/>
                  </a:solidFill>
                  <a:latin typeface="Times New Roman" pitchFamily="18" charset="0"/>
                  <a:ea typeface="黑体" pitchFamily="2" charset="-122"/>
                </a:rPr>
                <a:t>云计算数据挖掘系统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kumimoji="1" lang="en-US" altLang="zh-CN" dirty="0" err="1">
                  <a:solidFill>
                    <a:srgbClr val="FF0000"/>
                  </a:solidFill>
                  <a:latin typeface="Times New Roman" pitchFamily="18" charset="0"/>
                  <a:ea typeface="黑体" pitchFamily="2" charset="-122"/>
                </a:rPr>
                <a:t>Alphaminer</a:t>
              </a:r>
              <a:r>
                <a:rPr kumimoji="1" lang="en-US" altLang="zh-CN" dirty="0">
                  <a:solidFill>
                    <a:srgbClr val="FF0000"/>
                  </a:solidFill>
                  <a:latin typeface="Times New Roman" pitchFamily="18" charset="0"/>
                  <a:ea typeface="黑体" pitchFamily="2" charset="-122"/>
                </a:rPr>
                <a:t> (Cloud Version)</a:t>
              </a:r>
              <a:endParaRPr lang="zh-CN" altLang="en-US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endParaRPr>
            </a:p>
          </p:txBody>
        </p:sp>
      </p:grpSp>
      <p:grpSp>
        <p:nvGrpSpPr>
          <p:cNvPr id="3" name="组合 284"/>
          <p:cNvGrpSpPr>
            <a:grpSpLocks/>
          </p:cNvGrpSpPr>
          <p:nvPr/>
        </p:nvGrpSpPr>
        <p:grpSpPr bwMode="auto">
          <a:xfrm>
            <a:off x="1187450" y="3933825"/>
            <a:ext cx="2303463" cy="2359025"/>
            <a:chOff x="360363" y="4076700"/>
            <a:chExt cx="2303462" cy="2359025"/>
          </a:xfrm>
        </p:grpSpPr>
        <p:pic>
          <p:nvPicPr>
            <p:cNvPr id="3340" name="图片 1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88" y="4076700"/>
              <a:ext cx="2232025" cy="1657350"/>
            </a:xfrm>
            <a:prstGeom prst="rect">
              <a:avLst/>
            </a:prstGeom>
            <a:noFill/>
            <a:ln w="2222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36" name="Text Box 237"/>
            <p:cNvSpPr txBox="1">
              <a:spLocks noChangeArrowheads="1"/>
            </p:cNvSpPr>
            <p:nvPr/>
          </p:nvSpPr>
          <p:spPr bwMode="auto">
            <a:xfrm>
              <a:off x="360363" y="5805488"/>
              <a:ext cx="2303462" cy="630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kumimoji="1" lang="zh-CN" altLang="en-US" dirty="0">
                  <a:solidFill>
                    <a:srgbClr val="FF0000"/>
                  </a:solidFill>
                  <a:ea typeface="黑体" pitchFamily="2" charset="-122"/>
                </a:rPr>
                <a:t>三维交互式复杂知识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kumimoji="1" lang="zh-CN" altLang="en-US" dirty="0">
                  <a:solidFill>
                    <a:srgbClr val="FF0000"/>
                  </a:solidFill>
                  <a:ea typeface="黑体" pitchFamily="2" charset="-122"/>
                </a:rPr>
                <a:t>可视化分析系统</a:t>
              </a:r>
            </a:p>
          </p:txBody>
        </p:sp>
      </p:grpSp>
      <p:grpSp>
        <p:nvGrpSpPr>
          <p:cNvPr id="4" name="组合 285"/>
          <p:cNvGrpSpPr>
            <a:grpSpLocks/>
          </p:cNvGrpSpPr>
          <p:nvPr/>
        </p:nvGrpSpPr>
        <p:grpSpPr bwMode="auto">
          <a:xfrm>
            <a:off x="5235575" y="1268413"/>
            <a:ext cx="2720975" cy="2643187"/>
            <a:chOff x="6027738" y="1268413"/>
            <a:chExt cx="2720975" cy="2643604"/>
          </a:xfrm>
        </p:grpSpPr>
        <p:sp>
          <p:nvSpPr>
            <p:cNvPr id="138" name="Text Box 503"/>
            <p:cNvSpPr txBox="1">
              <a:spLocks noChangeArrowheads="1"/>
            </p:cNvSpPr>
            <p:nvPr/>
          </p:nvSpPr>
          <p:spPr bwMode="auto">
            <a:xfrm>
              <a:off x="6062663" y="3573827"/>
              <a:ext cx="2592388" cy="3381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kumimoji="1" lang="en-US" altLang="zh-CN" dirty="0">
                  <a:solidFill>
                    <a:srgbClr val="FF0000"/>
                  </a:solidFill>
                  <a:ea typeface="黑体" pitchFamily="2" charset="-122"/>
                </a:rPr>
                <a:t>K</a:t>
              </a:r>
              <a:r>
                <a:rPr kumimoji="1" lang="zh-CN" altLang="en-US" dirty="0">
                  <a:solidFill>
                    <a:srgbClr val="FF0000"/>
                  </a:solidFill>
                  <a:ea typeface="黑体" pitchFamily="2" charset="-122"/>
                </a:rPr>
                <a:t>均值系列子空间聚类算法</a:t>
              </a:r>
            </a:p>
          </p:txBody>
        </p:sp>
        <p:grpSp>
          <p:nvGrpSpPr>
            <p:cNvPr id="5" name="Group 504"/>
            <p:cNvGrpSpPr>
              <a:grpSpLocks/>
            </p:cNvGrpSpPr>
            <p:nvPr/>
          </p:nvGrpSpPr>
          <p:grpSpPr bwMode="auto">
            <a:xfrm>
              <a:off x="6027738" y="1266957"/>
              <a:ext cx="2720975" cy="2389581"/>
              <a:chOff x="2469" y="1201"/>
              <a:chExt cx="1750" cy="1641"/>
            </a:xfrm>
          </p:grpSpPr>
          <p:sp>
            <p:nvSpPr>
              <p:cNvPr id="140" name="Freeform 4"/>
              <p:cNvSpPr>
                <a:spLocks noEditPoints="1"/>
              </p:cNvSpPr>
              <p:nvPr/>
            </p:nvSpPr>
            <p:spPr bwMode="gray">
              <a:xfrm rot="-889706">
                <a:off x="2469" y="1685"/>
                <a:ext cx="1750" cy="1087"/>
              </a:xfrm>
              <a:custGeom>
                <a:avLst/>
                <a:gdLst>
                  <a:gd name="T0" fmla="*/ 1092 w 2820"/>
                  <a:gd name="T1" fmla="*/ 50 h 2912"/>
                  <a:gd name="T2" fmla="*/ 822 w 2820"/>
                  <a:gd name="T3" fmla="*/ 168 h 2912"/>
                  <a:gd name="T4" fmla="*/ 594 w 2820"/>
                  <a:gd name="T5" fmla="*/ 300 h 2912"/>
                  <a:gd name="T6" fmla="*/ 406 w 2820"/>
                  <a:gd name="T7" fmla="*/ 446 h 2912"/>
                  <a:gd name="T8" fmla="*/ 254 w 2820"/>
                  <a:gd name="T9" fmla="*/ 604 h 2912"/>
                  <a:gd name="T10" fmla="*/ 140 w 2820"/>
                  <a:gd name="T11" fmla="*/ 772 h 2912"/>
                  <a:gd name="T12" fmla="*/ 60 w 2820"/>
                  <a:gd name="T13" fmla="*/ 944 h 2912"/>
                  <a:gd name="T14" fmla="*/ 14 w 2820"/>
                  <a:gd name="T15" fmla="*/ 1122 h 2912"/>
                  <a:gd name="T16" fmla="*/ 0 w 2820"/>
                  <a:gd name="T17" fmla="*/ 1300 h 2912"/>
                  <a:gd name="T18" fmla="*/ 18 w 2820"/>
                  <a:gd name="T19" fmla="*/ 1476 h 2912"/>
                  <a:gd name="T20" fmla="*/ 64 w 2820"/>
                  <a:gd name="T21" fmla="*/ 1650 h 2912"/>
                  <a:gd name="T22" fmla="*/ 138 w 2820"/>
                  <a:gd name="T23" fmla="*/ 1818 h 2912"/>
                  <a:gd name="T24" fmla="*/ 238 w 2820"/>
                  <a:gd name="T25" fmla="*/ 1978 h 2912"/>
                  <a:gd name="T26" fmla="*/ 364 w 2820"/>
                  <a:gd name="T27" fmla="*/ 2126 h 2912"/>
                  <a:gd name="T28" fmla="*/ 512 w 2820"/>
                  <a:gd name="T29" fmla="*/ 2262 h 2912"/>
                  <a:gd name="T30" fmla="*/ 684 w 2820"/>
                  <a:gd name="T31" fmla="*/ 2382 h 2912"/>
                  <a:gd name="T32" fmla="*/ 874 w 2820"/>
                  <a:gd name="T33" fmla="*/ 2484 h 2912"/>
                  <a:gd name="T34" fmla="*/ 1086 w 2820"/>
                  <a:gd name="T35" fmla="*/ 2564 h 2912"/>
                  <a:gd name="T36" fmla="*/ 1314 w 2820"/>
                  <a:gd name="T37" fmla="*/ 2622 h 2912"/>
                  <a:gd name="T38" fmla="*/ 1558 w 2820"/>
                  <a:gd name="T39" fmla="*/ 2654 h 2912"/>
                  <a:gd name="T40" fmla="*/ 1818 w 2820"/>
                  <a:gd name="T41" fmla="*/ 2658 h 2912"/>
                  <a:gd name="T42" fmla="*/ 2090 w 2820"/>
                  <a:gd name="T43" fmla="*/ 2632 h 2912"/>
                  <a:gd name="T44" fmla="*/ 2374 w 2820"/>
                  <a:gd name="T45" fmla="*/ 2574 h 2912"/>
                  <a:gd name="T46" fmla="*/ 2544 w 2820"/>
                  <a:gd name="T47" fmla="*/ 2912 h 2912"/>
                  <a:gd name="T48" fmla="*/ 1868 w 2820"/>
                  <a:gd name="T49" fmla="*/ 1552 h 2912"/>
                  <a:gd name="T50" fmla="*/ 1956 w 2820"/>
                  <a:gd name="T51" fmla="*/ 1914 h 2912"/>
                  <a:gd name="T52" fmla="*/ 1788 w 2820"/>
                  <a:gd name="T53" fmla="*/ 1936 h 2912"/>
                  <a:gd name="T54" fmla="*/ 1616 w 2820"/>
                  <a:gd name="T55" fmla="*/ 1934 h 2912"/>
                  <a:gd name="T56" fmla="*/ 1442 w 2820"/>
                  <a:gd name="T57" fmla="*/ 1912 h 2912"/>
                  <a:gd name="T58" fmla="*/ 1272 w 2820"/>
                  <a:gd name="T59" fmla="*/ 1872 h 2912"/>
                  <a:gd name="T60" fmla="*/ 1108 w 2820"/>
                  <a:gd name="T61" fmla="*/ 1812 h 2912"/>
                  <a:gd name="T62" fmla="*/ 952 w 2820"/>
                  <a:gd name="T63" fmla="*/ 1736 h 2912"/>
                  <a:gd name="T64" fmla="*/ 810 w 2820"/>
                  <a:gd name="T65" fmla="*/ 1646 h 2912"/>
                  <a:gd name="T66" fmla="*/ 684 w 2820"/>
                  <a:gd name="T67" fmla="*/ 1542 h 2912"/>
                  <a:gd name="T68" fmla="*/ 578 w 2820"/>
                  <a:gd name="T69" fmla="*/ 1428 h 2912"/>
                  <a:gd name="T70" fmla="*/ 494 w 2820"/>
                  <a:gd name="T71" fmla="*/ 1304 h 2912"/>
                  <a:gd name="T72" fmla="*/ 438 w 2820"/>
                  <a:gd name="T73" fmla="*/ 1170 h 2912"/>
                  <a:gd name="T74" fmla="*/ 410 w 2820"/>
                  <a:gd name="T75" fmla="*/ 1032 h 2912"/>
                  <a:gd name="T76" fmla="*/ 416 w 2820"/>
                  <a:gd name="T77" fmla="*/ 888 h 2912"/>
                  <a:gd name="T78" fmla="*/ 460 w 2820"/>
                  <a:gd name="T79" fmla="*/ 742 h 2912"/>
                  <a:gd name="T80" fmla="*/ 544 w 2820"/>
                  <a:gd name="T81" fmla="*/ 592 h 2912"/>
                  <a:gd name="T82" fmla="*/ 670 w 2820"/>
                  <a:gd name="T83" fmla="*/ 444 h 2912"/>
                  <a:gd name="T84" fmla="*/ 844 w 2820"/>
                  <a:gd name="T85" fmla="*/ 298 h 2912"/>
                  <a:gd name="T86" fmla="*/ 1070 w 2820"/>
                  <a:gd name="T87" fmla="*/ 154 h 2912"/>
                  <a:gd name="T88" fmla="*/ 1348 w 2820"/>
                  <a:gd name="T89" fmla="*/ 16 h 2912"/>
                  <a:gd name="T90" fmla="*/ 1244 w 2820"/>
                  <a:gd name="T91" fmla="*/ 0 h 2912"/>
                  <a:gd name="T92" fmla="*/ 2820 w 2820"/>
                  <a:gd name="T93" fmla="*/ 1934 h 2912"/>
                  <a:gd name="T94" fmla="*/ 2820 w 2820"/>
                  <a:gd name="T95" fmla="*/ 1934 h 29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20"/>
                  <a:gd name="T145" fmla="*/ 0 h 2912"/>
                  <a:gd name="T146" fmla="*/ 2820 w 2820"/>
                  <a:gd name="T147" fmla="*/ 2912 h 29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20" h="2912">
                    <a:moveTo>
                      <a:pt x="1244" y="0"/>
                    </a:moveTo>
                    <a:lnTo>
                      <a:pt x="1092" y="50"/>
                    </a:lnTo>
                    <a:lnTo>
                      <a:pt x="952" y="106"/>
                    </a:lnTo>
                    <a:lnTo>
                      <a:pt x="822" y="168"/>
                    </a:lnTo>
                    <a:lnTo>
                      <a:pt x="704" y="232"/>
                    </a:lnTo>
                    <a:lnTo>
                      <a:pt x="594" y="300"/>
                    </a:lnTo>
                    <a:lnTo>
                      <a:pt x="494" y="372"/>
                    </a:lnTo>
                    <a:lnTo>
                      <a:pt x="406" y="446"/>
                    </a:lnTo>
                    <a:lnTo>
                      <a:pt x="324" y="524"/>
                    </a:lnTo>
                    <a:lnTo>
                      <a:pt x="254" y="604"/>
                    </a:lnTo>
                    <a:lnTo>
                      <a:pt x="192" y="686"/>
                    </a:lnTo>
                    <a:lnTo>
                      <a:pt x="140" y="772"/>
                    </a:lnTo>
                    <a:lnTo>
                      <a:pt x="96" y="856"/>
                    </a:lnTo>
                    <a:lnTo>
                      <a:pt x="60" y="944"/>
                    </a:lnTo>
                    <a:lnTo>
                      <a:pt x="32" y="1032"/>
                    </a:lnTo>
                    <a:lnTo>
                      <a:pt x="14" y="1122"/>
                    </a:lnTo>
                    <a:lnTo>
                      <a:pt x="2" y="1210"/>
                    </a:lnTo>
                    <a:lnTo>
                      <a:pt x="0" y="1300"/>
                    </a:lnTo>
                    <a:lnTo>
                      <a:pt x="4" y="1388"/>
                    </a:lnTo>
                    <a:lnTo>
                      <a:pt x="18" y="1476"/>
                    </a:lnTo>
                    <a:lnTo>
                      <a:pt x="36" y="1564"/>
                    </a:lnTo>
                    <a:lnTo>
                      <a:pt x="64" y="1650"/>
                    </a:lnTo>
                    <a:lnTo>
                      <a:pt x="96" y="1736"/>
                    </a:lnTo>
                    <a:lnTo>
                      <a:pt x="138" y="1818"/>
                    </a:lnTo>
                    <a:lnTo>
                      <a:pt x="184" y="1900"/>
                    </a:lnTo>
                    <a:lnTo>
                      <a:pt x="238" y="1978"/>
                    </a:lnTo>
                    <a:lnTo>
                      <a:pt x="298" y="2054"/>
                    </a:lnTo>
                    <a:lnTo>
                      <a:pt x="364" y="2126"/>
                    </a:lnTo>
                    <a:lnTo>
                      <a:pt x="434" y="2196"/>
                    </a:lnTo>
                    <a:lnTo>
                      <a:pt x="512" y="2262"/>
                    </a:lnTo>
                    <a:lnTo>
                      <a:pt x="596" y="2324"/>
                    </a:lnTo>
                    <a:lnTo>
                      <a:pt x="684" y="2382"/>
                    </a:lnTo>
                    <a:lnTo>
                      <a:pt x="776" y="2436"/>
                    </a:lnTo>
                    <a:lnTo>
                      <a:pt x="874" y="2484"/>
                    </a:lnTo>
                    <a:lnTo>
                      <a:pt x="978" y="2526"/>
                    </a:lnTo>
                    <a:lnTo>
                      <a:pt x="1086" y="2564"/>
                    </a:lnTo>
                    <a:lnTo>
                      <a:pt x="1198" y="2596"/>
                    </a:lnTo>
                    <a:lnTo>
                      <a:pt x="1314" y="2622"/>
                    </a:lnTo>
                    <a:lnTo>
                      <a:pt x="1434" y="2642"/>
                    </a:lnTo>
                    <a:lnTo>
                      <a:pt x="1558" y="2654"/>
                    </a:lnTo>
                    <a:lnTo>
                      <a:pt x="1686" y="2660"/>
                    </a:lnTo>
                    <a:lnTo>
                      <a:pt x="1818" y="2658"/>
                    </a:lnTo>
                    <a:lnTo>
                      <a:pt x="1952" y="2650"/>
                    </a:lnTo>
                    <a:lnTo>
                      <a:pt x="2090" y="2632"/>
                    </a:lnTo>
                    <a:lnTo>
                      <a:pt x="2230" y="2608"/>
                    </a:lnTo>
                    <a:lnTo>
                      <a:pt x="2374" y="2574"/>
                    </a:lnTo>
                    <a:lnTo>
                      <a:pt x="2542" y="2912"/>
                    </a:lnTo>
                    <a:lnTo>
                      <a:pt x="2544" y="2912"/>
                    </a:lnTo>
                    <a:lnTo>
                      <a:pt x="2820" y="1934"/>
                    </a:lnTo>
                    <a:lnTo>
                      <a:pt x="1868" y="1552"/>
                    </a:lnTo>
                    <a:lnTo>
                      <a:pt x="2036" y="1894"/>
                    </a:lnTo>
                    <a:lnTo>
                      <a:pt x="1956" y="1914"/>
                    </a:lnTo>
                    <a:lnTo>
                      <a:pt x="1872" y="1928"/>
                    </a:lnTo>
                    <a:lnTo>
                      <a:pt x="1788" y="1936"/>
                    </a:lnTo>
                    <a:lnTo>
                      <a:pt x="1702" y="1938"/>
                    </a:lnTo>
                    <a:lnTo>
                      <a:pt x="1616" y="1934"/>
                    </a:lnTo>
                    <a:lnTo>
                      <a:pt x="1528" y="1926"/>
                    </a:lnTo>
                    <a:lnTo>
                      <a:pt x="1442" y="1912"/>
                    </a:lnTo>
                    <a:lnTo>
                      <a:pt x="1356" y="1894"/>
                    </a:lnTo>
                    <a:lnTo>
                      <a:pt x="1272" y="1872"/>
                    </a:lnTo>
                    <a:lnTo>
                      <a:pt x="1188" y="1844"/>
                    </a:lnTo>
                    <a:lnTo>
                      <a:pt x="1108" y="1812"/>
                    </a:lnTo>
                    <a:lnTo>
                      <a:pt x="1028" y="1776"/>
                    </a:lnTo>
                    <a:lnTo>
                      <a:pt x="952" y="1736"/>
                    </a:lnTo>
                    <a:lnTo>
                      <a:pt x="880" y="1692"/>
                    </a:lnTo>
                    <a:lnTo>
                      <a:pt x="810" y="1646"/>
                    </a:lnTo>
                    <a:lnTo>
                      <a:pt x="744" y="1596"/>
                    </a:lnTo>
                    <a:lnTo>
                      <a:pt x="684" y="1542"/>
                    </a:lnTo>
                    <a:lnTo>
                      <a:pt x="628" y="1486"/>
                    </a:lnTo>
                    <a:lnTo>
                      <a:pt x="578" y="1428"/>
                    </a:lnTo>
                    <a:lnTo>
                      <a:pt x="532" y="1366"/>
                    </a:lnTo>
                    <a:lnTo>
                      <a:pt x="494" y="1304"/>
                    </a:lnTo>
                    <a:lnTo>
                      <a:pt x="462" y="1238"/>
                    </a:lnTo>
                    <a:lnTo>
                      <a:pt x="438" y="1170"/>
                    </a:lnTo>
                    <a:lnTo>
                      <a:pt x="420" y="1102"/>
                    </a:lnTo>
                    <a:lnTo>
                      <a:pt x="410" y="1032"/>
                    </a:lnTo>
                    <a:lnTo>
                      <a:pt x="410" y="960"/>
                    </a:lnTo>
                    <a:lnTo>
                      <a:pt x="416" y="888"/>
                    </a:lnTo>
                    <a:lnTo>
                      <a:pt x="434" y="816"/>
                    </a:lnTo>
                    <a:lnTo>
                      <a:pt x="460" y="742"/>
                    </a:lnTo>
                    <a:lnTo>
                      <a:pt x="496" y="668"/>
                    </a:lnTo>
                    <a:lnTo>
                      <a:pt x="544" y="592"/>
                    </a:lnTo>
                    <a:lnTo>
                      <a:pt x="602" y="518"/>
                    </a:lnTo>
                    <a:lnTo>
                      <a:pt x="670" y="444"/>
                    </a:lnTo>
                    <a:lnTo>
                      <a:pt x="752" y="370"/>
                    </a:lnTo>
                    <a:lnTo>
                      <a:pt x="844" y="298"/>
                    </a:lnTo>
                    <a:lnTo>
                      <a:pt x="950" y="226"/>
                    </a:lnTo>
                    <a:lnTo>
                      <a:pt x="1070" y="154"/>
                    </a:lnTo>
                    <a:lnTo>
                      <a:pt x="1202" y="84"/>
                    </a:lnTo>
                    <a:lnTo>
                      <a:pt x="1348" y="16"/>
                    </a:lnTo>
                    <a:lnTo>
                      <a:pt x="1244" y="0"/>
                    </a:lnTo>
                    <a:close/>
                    <a:moveTo>
                      <a:pt x="2820" y="1934"/>
                    </a:moveTo>
                    <a:lnTo>
                      <a:pt x="2820" y="19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dist="206741" dir="8249373" algn="ctr" rotWithShape="0">
                  <a:srgbClr val="C1D1D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3560" y="1201"/>
                <a:ext cx="499" cy="549"/>
                <a:chOff x="768" y="1164"/>
                <a:chExt cx="693" cy="718"/>
              </a:xfrm>
            </p:grpSpPr>
            <p:sp>
              <p:nvSpPr>
                <p:cNvPr id="3334" name="Oval 48"/>
                <p:cNvSpPr>
                  <a:spLocks noChangeArrowheads="1"/>
                </p:cNvSpPr>
                <p:nvPr/>
              </p:nvSpPr>
              <p:spPr bwMode="gray">
                <a:xfrm>
                  <a:off x="768" y="1546"/>
                  <a:ext cx="576" cy="336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5" name="Oval 49"/>
                <p:cNvSpPr>
                  <a:spLocks noChangeArrowheads="1"/>
                </p:cNvSpPr>
                <p:nvPr/>
              </p:nvSpPr>
              <p:spPr bwMode="gray">
                <a:xfrm>
                  <a:off x="816" y="1164"/>
                  <a:ext cx="645" cy="6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6" name="Oval 50"/>
                <p:cNvSpPr>
                  <a:spLocks noChangeArrowheads="1"/>
                </p:cNvSpPr>
                <p:nvPr/>
              </p:nvSpPr>
              <p:spPr bwMode="gray">
                <a:xfrm>
                  <a:off x="824" y="1167"/>
                  <a:ext cx="630" cy="6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7" name="Oval 51"/>
                <p:cNvSpPr>
                  <a:spLocks noChangeArrowheads="1"/>
                </p:cNvSpPr>
                <p:nvPr/>
              </p:nvSpPr>
              <p:spPr bwMode="gray">
                <a:xfrm>
                  <a:off x="831" y="1174"/>
                  <a:ext cx="599" cy="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8" name="Oval 52"/>
                <p:cNvSpPr>
                  <a:spLocks noChangeArrowheads="1"/>
                </p:cNvSpPr>
                <p:nvPr/>
              </p:nvSpPr>
              <p:spPr bwMode="gray">
                <a:xfrm>
                  <a:off x="865" y="1190"/>
                  <a:ext cx="534" cy="4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9" name="Text Box 53"/>
                <p:cNvSpPr txBox="1">
                  <a:spLocks noChangeArrowheads="1"/>
                </p:cNvSpPr>
                <p:nvPr/>
              </p:nvSpPr>
              <p:spPr bwMode="gray">
                <a:xfrm>
                  <a:off x="828" y="1372"/>
                  <a:ext cx="619" cy="2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000" b="1">
                      <a:solidFill>
                        <a:srgbClr val="0033CC"/>
                      </a:solidFill>
                      <a:latin typeface="Arial" charset="0"/>
                      <a:ea typeface="黑体" pitchFamily="2" charset="-122"/>
                    </a:rPr>
                    <a:t>变量加权</a:t>
                  </a:r>
                  <a:endParaRPr lang="zh-CN" altLang="en-US" sz="1000">
                    <a:solidFill>
                      <a:srgbClr val="0033CC"/>
                    </a:solidFill>
                    <a:latin typeface="Arial" charset="0"/>
                    <a:ea typeface="黑体" pitchFamily="2" charset="-122"/>
                  </a:endParaRPr>
                </a:p>
              </p:txBody>
            </p:sp>
          </p:grpSp>
          <p:grpSp>
            <p:nvGrpSpPr>
              <p:cNvPr id="7" name="Group 513"/>
              <p:cNvGrpSpPr>
                <a:grpSpLocks/>
              </p:cNvGrpSpPr>
              <p:nvPr/>
            </p:nvGrpSpPr>
            <p:grpSpPr bwMode="auto">
              <a:xfrm>
                <a:off x="2517" y="1941"/>
                <a:ext cx="499" cy="549"/>
                <a:chOff x="4468" y="3022"/>
                <a:chExt cx="693" cy="718"/>
              </a:xfrm>
            </p:grpSpPr>
            <p:sp>
              <p:nvSpPr>
                <p:cNvPr id="3328" name="Oval 48"/>
                <p:cNvSpPr>
                  <a:spLocks noChangeArrowheads="1"/>
                </p:cNvSpPr>
                <p:nvPr/>
              </p:nvSpPr>
              <p:spPr bwMode="gray">
                <a:xfrm>
                  <a:off x="4468" y="3404"/>
                  <a:ext cx="576" cy="336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29" name="Oval 49"/>
                <p:cNvSpPr>
                  <a:spLocks noChangeArrowheads="1"/>
                </p:cNvSpPr>
                <p:nvPr/>
              </p:nvSpPr>
              <p:spPr bwMode="gray">
                <a:xfrm>
                  <a:off x="4516" y="3022"/>
                  <a:ext cx="645" cy="6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0" name="Oval 50"/>
                <p:cNvSpPr>
                  <a:spLocks noChangeArrowheads="1"/>
                </p:cNvSpPr>
                <p:nvPr/>
              </p:nvSpPr>
              <p:spPr bwMode="gray">
                <a:xfrm>
                  <a:off x="4524" y="3025"/>
                  <a:ext cx="630" cy="6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1" name="Oval 51"/>
                <p:cNvSpPr>
                  <a:spLocks noChangeArrowheads="1"/>
                </p:cNvSpPr>
                <p:nvPr/>
              </p:nvSpPr>
              <p:spPr bwMode="gray">
                <a:xfrm>
                  <a:off x="4531" y="3032"/>
                  <a:ext cx="599" cy="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2" name="Oval 52"/>
                <p:cNvSpPr>
                  <a:spLocks noChangeArrowheads="1"/>
                </p:cNvSpPr>
                <p:nvPr/>
              </p:nvSpPr>
              <p:spPr bwMode="gray">
                <a:xfrm>
                  <a:off x="4565" y="3048"/>
                  <a:ext cx="534" cy="4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33" name="Text Box 53"/>
                <p:cNvSpPr txBox="1">
                  <a:spLocks noChangeArrowheads="1"/>
                </p:cNvSpPr>
                <p:nvPr/>
              </p:nvSpPr>
              <p:spPr bwMode="gray">
                <a:xfrm>
                  <a:off x="4584" y="3203"/>
                  <a:ext cx="505" cy="35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000" b="1">
                      <a:solidFill>
                        <a:srgbClr val="996633"/>
                      </a:solidFill>
                      <a:latin typeface="Arial" charset="0"/>
                      <a:ea typeface="黑体" pitchFamily="2" charset="-122"/>
                    </a:rPr>
                    <a:t>子空间</a:t>
                  </a:r>
                </a:p>
                <a:p>
                  <a:pPr algn="ctr"/>
                  <a:r>
                    <a:rPr lang="zh-CN" altLang="en-US" sz="1000" b="1">
                      <a:solidFill>
                        <a:srgbClr val="996633"/>
                      </a:solidFill>
                      <a:latin typeface="Arial" charset="0"/>
                      <a:ea typeface="黑体" pitchFamily="2" charset="-122"/>
                    </a:rPr>
                    <a:t>聚类</a:t>
                  </a:r>
                  <a:endParaRPr lang="zh-CN" altLang="en-US" sz="1000">
                    <a:solidFill>
                      <a:srgbClr val="996633"/>
                    </a:solidFill>
                    <a:latin typeface="Arial" charset="0"/>
                    <a:ea typeface="黑体" pitchFamily="2" charset="-122"/>
                  </a:endParaRPr>
                </a:p>
              </p:txBody>
            </p:sp>
          </p:grpSp>
          <p:grpSp>
            <p:nvGrpSpPr>
              <p:cNvPr id="8" name="Group 520"/>
              <p:cNvGrpSpPr>
                <a:grpSpLocks/>
              </p:cNvGrpSpPr>
              <p:nvPr/>
            </p:nvGrpSpPr>
            <p:grpSpPr bwMode="auto">
              <a:xfrm>
                <a:off x="3107" y="2293"/>
                <a:ext cx="499" cy="549"/>
                <a:chOff x="4649" y="1888"/>
                <a:chExt cx="693" cy="718"/>
              </a:xfrm>
            </p:grpSpPr>
            <p:sp>
              <p:nvSpPr>
                <p:cNvPr id="3322" name="Oval 48"/>
                <p:cNvSpPr>
                  <a:spLocks noChangeArrowheads="1"/>
                </p:cNvSpPr>
                <p:nvPr/>
              </p:nvSpPr>
              <p:spPr bwMode="gray">
                <a:xfrm>
                  <a:off x="4649" y="2270"/>
                  <a:ext cx="576" cy="336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23" name="Oval 49"/>
                <p:cNvSpPr>
                  <a:spLocks noChangeArrowheads="1"/>
                </p:cNvSpPr>
                <p:nvPr/>
              </p:nvSpPr>
              <p:spPr bwMode="gray">
                <a:xfrm>
                  <a:off x="4697" y="1888"/>
                  <a:ext cx="645" cy="6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24" name="Oval 50"/>
                <p:cNvSpPr>
                  <a:spLocks noChangeArrowheads="1"/>
                </p:cNvSpPr>
                <p:nvPr/>
              </p:nvSpPr>
              <p:spPr bwMode="gray">
                <a:xfrm>
                  <a:off x="4705" y="1891"/>
                  <a:ext cx="630" cy="6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25" name="Oval 51"/>
                <p:cNvSpPr>
                  <a:spLocks noChangeArrowheads="1"/>
                </p:cNvSpPr>
                <p:nvPr/>
              </p:nvSpPr>
              <p:spPr bwMode="gray">
                <a:xfrm>
                  <a:off x="4712" y="1898"/>
                  <a:ext cx="599" cy="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26" name="Oval 52"/>
                <p:cNvSpPr>
                  <a:spLocks noChangeArrowheads="1"/>
                </p:cNvSpPr>
                <p:nvPr/>
              </p:nvSpPr>
              <p:spPr bwMode="gray">
                <a:xfrm>
                  <a:off x="4746" y="1914"/>
                  <a:ext cx="534" cy="4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27" name="Text Box 53"/>
                <p:cNvSpPr txBox="1">
                  <a:spLocks noChangeArrowheads="1"/>
                </p:cNvSpPr>
                <p:nvPr/>
              </p:nvSpPr>
              <p:spPr bwMode="gray">
                <a:xfrm>
                  <a:off x="4765" y="2029"/>
                  <a:ext cx="505" cy="4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000" b="1">
                      <a:solidFill>
                        <a:srgbClr val="FF9966"/>
                      </a:solidFill>
                      <a:latin typeface="Arial" charset="0"/>
                      <a:ea typeface="黑体" pitchFamily="2" charset="-122"/>
                    </a:rPr>
                    <a:t>分组</a:t>
                  </a:r>
                </a:p>
                <a:p>
                  <a:pPr algn="ctr"/>
                  <a:r>
                    <a:rPr lang="zh-CN" altLang="en-US" sz="1000" b="1">
                      <a:solidFill>
                        <a:srgbClr val="FF9966"/>
                      </a:solidFill>
                      <a:latin typeface="Arial" charset="0"/>
                      <a:ea typeface="黑体" pitchFamily="2" charset="-122"/>
                    </a:rPr>
                    <a:t>子空间</a:t>
                  </a:r>
                </a:p>
                <a:p>
                  <a:pPr algn="ctr"/>
                  <a:r>
                    <a:rPr lang="zh-CN" altLang="en-US" sz="1000" b="1">
                      <a:solidFill>
                        <a:srgbClr val="FF9966"/>
                      </a:solidFill>
                      <a:latin typeface="Arial" charset="0"/>
                      <a:ea typeface="黑体" pitchFamily="2" charset="-122"/>
                    </a:rPr>
                    <a:t>聚类</a:t>
                  </a:r>
                  <a:endParaRPr lang="zh-CN" altLang="en-US" sz="1000">
                    <a:solidFill>
                      <a:srgbClr val="FF9966"/>
                    </a:solidFill>
                    <a:latin typeface="Arial" charset="0"/>
                    <a:ea typeface="黑体" pitchFamily="2" charset="-122"/>
                  </a:endParaRPr>
                </a:p>
              </p:txBody>
            </p:sp>
          </p:grpSp>
          <p:grpSp>
            <p:nvGrpSpPr>
              <p:cNvPr id="9" name="Group 527"/>
              <p:cNvGrpSpPr>
                <a:grpSpLocks/>
              </p:cNvGrpSpPr>
              <p:nvPr/>
            </p:nvGrpSpPr>
            <p:grpSpPr bwMode="auto">
              <a:xfrm>
                <a:off x="3696" y="1944"/>
                <a:ext cx="499" cy="549"/>
                <a:chOff x="4468" y="845"/>
                <a:chExt cx="693" cy="718"/>
              </a:xfrm>
            </p:grpSpPr>
            <p:sp>
              <p:nvSpPr>
                <p:cNvPr id="3316" name="Oval 48"/>
                <p:cNvSpPr>
                  <a:spLocks noChangeArrowheads="1"/>
                </p:cNvSpPr>
                <p:nvPr/>
              </p:nvSpPr>
              <p:spPr bwMode="gray">
                <a:xfrm>
                  <a:off x="4468" y="1227"/>
                  <a:ext cx="576" cy="336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17" name="Oval 49"/>
                <p:cNvSpPr>
                  <a:spLocks noChangeArrowheads="1"/>
                </p:cNvSpPr>
                <p:nvPr/>
              </p:nvSpPr>
              <p:spPr bwMode="gray">
                <a:xfrm>
                  <a:off x="4516" y="845"/>
                  <a:ext cx="645" cy="6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18" name="Oval 50"/>
                <p:cNvSpPr>
                  <a:spLocks noChangeArrowheads="1"/>
                </p:cNvSpPr>
                <p:nvPr/>
              </p:nvSpPr>
              <p:spPr bwMode="gray">
                <a:xfrm>
                  <a:off x="4524" y="848"/>
                  <a:ext cx="630" cy="6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19" name="Oval 51"/>
                <p:cNvSpPr>
                  <a:spLocks noChangeArrowheads="1"/>
                </p:cNvSpPr>
                <p:nvPr/>
              </p:nvSpPr>
              <p:spPr bwMode="gray">
                <a:xfrm>
                  <a:off x="4531" y="855"/>
                  <a:ext cx="599" cy="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20" name="Oval 52"/>
                <p:cNvSpPr>
                  <a:spLocks noChangeArrowheads="1"/>
                </p:cNvSpPr>
                <p:nvPr/>
              </p:nvSpPr>
              <p:spPr bwMode="gray">
                <a:xfrm>
                  <a:off x="4565" y="871"/>
                  <a:ext cx="534" cy="4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21" name="Text Box 53"/>
                <p:cNvSpPr txBox="1">
                  <a:spLocks noChangeArrowheads="1"/>
                </p:cNvSpPr>
                <p:nvPr/>
              </p:nvSpPr>
              <p:spPr bwMode="gray">
                <a:xfrm>
                  <a:off x="4583" y="935"/>
                  <a:ext cx="506" cy="49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000" b="1">
                      <a:solidFill>
                        <a:srgbClr val="0033CC"/>
                      </a:solidFill>
                      <a:latin typeface="Arial" charset="0"/>
                      <a:ea typeface="黑体" pitchFamily="2" charset="-122"/>
                    </a:rPr>
                    <a:t>组合</a:t>
                  </a:r>
                </a:p>
                <a:p>
                  <a:pPr algn="ctr"/>
                  <a:r>
                    <a:rPr lang="zh-CN" altLang="en-US" sz="1000" b="1">
                      <a:solidFill>
                        <a:srgbClr val="0033CC"/>
                      </a:solidFill>
                      <a:latin typeface="Arial" charset="0"/>
                      <a:ea typeface="黑体" pitchFamily="2" charset="-122"/>
                    </a:rPr>
                    <a:t>子空间</a:t>
                  </a:r>
                </a:p>
                <a:p>
                  <a:pPr algn="ctr"/>
                  <a:r>
                    <a:rPr lang="zh-CN" altLang="en-US" sz="1000" b="1">
                      <a:solidFill>
                        <a:srgbClr val="0033CC"/>
                      </a:solidFill>
                      <a:latin typeface="Arial" charset="0"/>
                      <a:ea typeface="黑体" pitchFamily="2" charset="-122"/>
                    </a:rPr>
                    <a:t>聚类</a:t>
                  </a:r>
                  <a:endParaRPr lang="zh-CN" altLang="en-US" sz="1000">
                    <a:solidFill>
                      <a:srgbClr val="0033CC"/>
                    </a:solidFill>
                    <a:latin typeface="Arial" charset="0"/>
                    <a:ea typeface="黑体" pitchFamily="2" charset="-122"/>
                  </a:endParaRPr>
                </a:p>
              </p:txBody>
            </p:sp>
          </p:grpSp>
          <p:grpSp>
            <p:nvGrpSpPr>
              <p:cNvPr id="10" name="Group 534"/>
              <p:cNvGrpSpPr>
                <a:grpSpLocks/>
              </p:cNvGrpSpPr>
              <p:nvPr/>
            </p:nvGrpSpPr>
            <p:grpSpPr bwMode="auto">
              <a:xfrm>
                <a:off x="2699" y="1202"/>
                <a:ext cx="499" cy="549"/>
                <a:chOff x="2109" y="527"/>
                <a:chExt cx="693" cy="718"/>
              </a:xfrm>
            </p:grpSpPr>
            <p:sp>
              <p:nvSpPr>
                <p:cNvPr id="3310" name="Oval 48"/>
                <p:cNvSpPr>
                  <a:spLocks noChangeArrowheads="1"/>
                </p:cNvSpPr>
                <p:nvPr/>
              </p:nvSpPr>
              <p:spPr bwMode="gray">
                <a:xfrm>
                  <a:off x="2109" y="909"/>
                  <a:ext cx="576" cy="336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11" name="Oval 49"/>
                <p:cNvSpPr>
                  <a:spLocks noChangeArrowheads="1"/>
                </p:cNvSpPr>
                <p:nvPr/>
              </p:nvSpPr>
              <p:spPr bwMode="gray">
                <a:xfrm>
                  <a:off x="2157" y="527"/>
                  <a:ext cx="645" cy="6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12" name="Oval 50"/>
                <p:cNvSpPr>
                  <a:spLocks noChangeArrowheads="1"/>
                </p:cNvSpPr>
                <p:nvPr/>
              </p:nvSpPr>
              <p:spPr bwMode="gray">
                <a:xfrm>
                  <a:off x="2165" y="530"/>
                  <a:ext cx="630" cy="6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13" name="Oval 51"/>
                <p:cNvSpPr>
                  <a:spLocks noChangeArrowheads="1"/>
                </p:cNvSpPr>
                <p:nvPr/>
              </p:nvSpPr>
              <p:spPr bwMode="gray">
                <a:xfrm>
                  <a:off x="2172" y="537"/>
                  <a:ext cx="599" cy="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14" name="Oval 52"/>
                <p:cNvSpPr>
                  <a:spLocks noChangeArrowheads="1"/>
                </p:cNvSpPr>
                <p:nvPr/>
              </p:nvSpPr>
              <p:spPr bwMode="gray">
                <a:xfrm>
                  <a:off x="2206" y="553"/>
                  <a:ext cx="534" cy="4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15" name="Text Box 53"/>
                <p:cNvSpPr txBox="1">
                  <a:spLocks noChangeArrowheads="1"/>
                </p:cNvSpPr>
                <p:nvPr/>
              </p:nvSpPr>
              <p:spPr bwMode="gray">
                <a:xfrm>
                  <a:off x="2170" y="700"/>
                  <a:ext cx="618" cy="35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000" b="1">
                      <a:solidFill>
                        <a:srgbClr val="CC00FF"/>
                      </a:solidFill>
                      <a:latin typeface="Arial" charset="0"/>
                      <a:ea typeface="黑体" pitchFamily="2" charset="-122"/>
                    </a:rPr>
                    <a:t>混合数据</a:t>
                  </a:r>
                </a:p>
                <a:p>
                  <a:pPr algn="ctr"/>
                  <a:r>
                    <a:rPr lang="zh-CN" altLang="en-US" sz="1000" b="1">
                      <a:solidFill>
                        <a:srgbClr val="CC00FF"/>
                      </a:solidFill>
                      <a:latin typeface="Arial" charset="0"/>
                      <a:ea typeface="黑体" pitchFamily="2" charset="-122"/>
                    </a:rPr>
                    <a:t>聚类</a:t>
                  </a:r>
                  <a:endParaRPr lang="zh-CN" altLang="en-US" sz="1000">
                    <a:solidFill>
                      <a:srgbClr val="CC00FF"/>
                    </a:solidFill>
                    <a:latin typeface="Arial" charset="0"/>
                    <a:ea typeface="黑体" pitchFamily="2" charset="-122"/>
                  </a:endParaRPr>
                </a:p>
              </p:txBody>
            </p:sp>
          </p:grpSp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3107" y="1668"/>
                <a:ext cx="499" cy="549"/>
                <a:chOff x="768" y="1164"/>
                <a:chExt cx="693" cy="718"/>
              </a:xfrm>
            </p:grpSpPr>
            <p:sp>
              <p:nvSpPr>
                <p:cNvPr id="3304" name="Oval 48"/>
                <p:cNvSpPr>
                  <a:spLocks noChangeArrowheads="1"/>
                </p:cNvSpPr>
                <p:nvPr/>
              </p:nvSpPr>
              <p:spPr bwMode="gray">
                <a:xfrm>
                  <a:off x="768" y="1546"/>
                  <a:ext cx="576" cy="336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05" name="Oval 49"/>
                <p:cNvSpPr>
                  <a:spLocks noChangeArrowheads="1"/>
                </p:cNvSpPr>
                <p:nvPr/>
              </p:nvSpPr>
              <p:spPr bwMode="gray">
                <a:xfrm>
                  <a:off x="816" y="1164"/>
                  <a:ext cx="645" cy="6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06" name="Oval 50"/>
                <p:cNvSpPr>
                  <a:spLocks noChangeArrowheads="1"/>
                </p:cNvSpPr>
                <p:nvPr/>
              </p:nvSpPr>
              <p:spPr bwMode="gray">
                <a:xfrm>
                  <a:off x="824" y="1167"/>
                  <a:ext cx="630" cy="6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07" name="Oval 51"/>
                <p:cNvSpPr>
                  <a:spLocks noChangeArrowheads="1"/>
                </p:cNvSpPr>
                <p:nvPr/>
              </p:nvSpPr>
              <p:spPr bwMode="gray">
                <a:xfrm>
                  <a:off x="831" y="1174"/>
                  <a:ext cx="599" cy="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08" name="Oval 52"/>
                <p:cNvSpPr>
                  <a:spLocks noChangeArrowheads="1"/>
                </p:cNvSpPr>
                <p:nvPr/>
              </p:nvSpPr>
              <p:spPr bwMode="gray">
                <a:xfrm>
                  <a:off x="865" y="1190"/>
                  <a:ext cx="534" cy="4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en-US" sz="1000">
                    <a:latin typeface="Arial" charset="0"/>
                  </a:endParaRPr>
                </a:p>
              </p:txBody>
            </p:sp>
            <p:sp>
              <p:nvSpPr>
                <p:cNvPr id="3309" name="Text Box 53"/>
                <p:cNvSpPr txBox="1">
                  <a:spLocks noChangeArrowheads="1"/>
                </p:cNvSpPr>
                <p:nvPr/>
              </p:nvSpPr>
              <p:spPr bwMode="gray">
                <a:xfrm>
                  <a:off x="939" y="1372"/>
                  <a:ext cx="392" cy="35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000" b="1">
                      <a:solidFill>
                        <a:srgbClr val="FF0000"/>
                      </a:solidFill>
                      <a:latin typeface="Arial" charset="0"/>
                      <a:ea typeface="黑体" pitchFamily="2" charset="-122"/>
                    </a:rPr>
                    <a:t>算法</a:t>
                  </a:r>
                </a:p>
                <a:p>
                  <a:pPr algn="ctr"/>
                  <a:r>
                    <a:rPr lang="zh-CN" altLang="en-US" sz="1000" b="1">
                      <a:solidFill>
                        <a:srgbClr val="FF0000"/>
                      </a:solidFill>
                      <a:latin typeface="Arial" charset="0"/>
                      <a:ea typeface="黑体" pitchFamily="2" charset="-122"/>
                    </a:rPr>
                    <a:t>家族</a:t>
                  </a:r>
                  <a:endParaRPr lang="zh-CN" altLang="en-US" sz="100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endParaRPr>
                </a:p>
              </p:txBody>
            </p:sp>
          </p:grpSp>
          <p:cxnSp>
            <p:nvCxnSpPr>
              <p:cNvPr id="3299" name="AutoShape 548"/>
              <p:cNvCxnSpPr>
                <a:cxnSpLocks noChangeShapeType="1"/>
                <a:stCxn id="3307" idx="7"/>
                <a:endCxn id="3337" idx="3"/>
              </p:cNvCxnSpPr>
              <p:nvPr/>
            </p:nvCxnSpPr>
            <p:spPr bwMode="auto">
              <a:xfrm flipV="1">
                <a:off x="3521" y="1594"/>
                <a:ext cx="147" cy="149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990000"/>
                </a:prstShdw>
              </a:effectLst>
            </p:spPr>
          </p:cxnSp>
          <p:cxnSp>
            <p:nvCxnSpPr>
              <p:cNvPr id="3300" name="AutoShape 549"/>
              <p:cNvCxnSpPr>
                <a:cxnSpLocks noChangeShapeType="1"/>
                <a:stCxn id="3307" idx="1"/>
                <a:endCxn id="3313" idx="5"/>
              </p:cNvCxnSpPr>
              <p:nvPr/>
            </p:nvCxnSpPr>
            <p:spPr bwMode="auto">
              <a:xfrm flipH="1" flipV="1">
                <a:off x="3113" y="1594"/>
                <a:ext cx="102" cy="149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990000"/>
                </a:prstShdw>
              </a:effectLst>
            </p:spPr>
          </p:cxnSp>
          <p:cxnSp>
            <p:nvCxnSpPr>
              <p:cNvPr id="3301" name="AutoShape 550"/>
              <p:cNvCxnSpPr>
                <a:cxnSpLocks noChangeShapeType="1"/>
                <a:stCxn id="3307" idx="5"/>
                <a:endCxn id="3321" idx="1"/>
              </p:cNvCxnSpPr>
              <p:nvPr/>
            </p:nvCxnSpPr>
            <p:spPr bwMode="auto">
              <a:xfrm>
                <a:off x="3521" y="2061"/>
                <a:ext cx="262" cy="126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990000"/>
                </a:prstShdw>
              </a:effectLst>
            </p:spPr>
          </p:cxnSp>
          <p:cxnSp>
            <p:nvCxnSpPr>
              <p:cNvPr id="3302" name="AutoShape 551"/>
              <p:cNvCxnSpPr>
                <a:cxnSpLocks noChangeShapeType="1"/>
                <a:stCxn id="3305" idx="4"/>
                <a:endCxn id="3326" idx="0"/>
              </p:cNvCxnSpPr>
              <p:nvPr/>
            </p:nvCxnSpPr>
            <p:spPr bwMode="auto">
              <a:xfrm flipH="1">
                <a:off x="3369" y="2163"/>
                <a:ext cx="5" cy="153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990000"/>
                </a:prstShdw>
              </a:effectLst>
            </p:spPr>
          </p:cxnSp>
          <p:cxnSp>
            <p:nvCxnSpPr>
              <p:cNvPr id="3303" name="AutoShape 552"/>
              <p:cNvCxnSpPr>
                <a:cxnSpLocks noChangeShapeType="1"/>
                <a:stCxn id="3305" idx="3"/>
                <a:endCxn id="3333" idx="3"/>
              </p:cNvCxnSpPr>
              <p:nvPr/>
            </p:nvCxnSpPr>
            <p:spPr bwMode="auto">
              <a:xfrm flipH="1">
                <a:off x="2960" y="2091"/>
                <a:ext cx="250" cy="118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990000"/>
                </a:prstShdw>
              </a:effectLst>
            </p:spPr>
          </p:cxnSp>
        </p:grpSp>
      </p:grpSp>
      <p:grpSp>
        <p:nvGrpSpPr>
          <p:cNvPr id="12" name="组合 287"/>
          <p:cNvGrpSpPr>
            <a:grpSpLocks/>
          </p:cNvGrpSpPr>
          <p:nvPr/>
        </p:nvGrpSpPr>
        <p:grpSpPr bwMode="auto">
          <a:xfrm>
            <a:off x="684213" y="1341438"/>
            <a:ext cx="3240087" cy="2425700"/>
            <a:chOff x="683568" y="1341438"/>
            <a:chExt cx="3240360" cy="2426116"/>
          </a:xfrm>
        </p:grpSpPr>
        <p:grpSp>
          <p:nvGrpSpPr>
            <p:cNvPr id="13" name="Group 553"/>
            <p:cNvGrpSpPr>
              <a:grpSpLocks/>
            </p:cNvGrpSpPr>
            <p:nvPr/>
          </p:nvGrpSpPr>
          <p:grpSpPr bwMode="auto">
            <a:xfrm>
              <a:off x="1331961" y="1341436"/>
              <a:ext cx="2092564" cy="2087562"/>
              <a:chOff x="169" y="4182"/>
              <a:chExt cx="1226" cy="1587"/>
            </a:xfrm>
          </p:grpSpPr>
          <p:graphicFrame>
            <p:nvGraphicFramePr>
              <p:cNvPr id="3074" name="Object 4"/>
              <p:cNvGraphicFramePr>
                <a:graphicFrameLocks noChangeAspect="1"/>
              </p:cNvGraphicFramePr>
              <p:nvPr/>
            </p:nvGraphicFramePr>
            <p:xfrm>
              <a:off x="551" y="4182"/>
              <a:ext cx="429" cy="390"/>
            </p:xfrm>
            <a:graphic>
              <a:graphicData uri="http://schemas.openxmlformats.org/presentationml/2006/ole">
                <p:oleObj spid="_x0000_s29698" name="Visio" r:id="rId5" imgW="1204729" imgH="814606" progId="">
                  <p:embed/>
                </p:oleObj>
              </a:graphicData>
            </a:graphic>
          </p:graphicFrame>
          <p:sp>
            <p:nvSpPr>
              <p:cNvPr id="3082" name="Line 269"/>
              <p:cNvSpPr>
                <a:spLocks noChangeShapeType="1"/>
              </p:cNvSpPr>
              <p:nvPr/>
            </p:nvSpPr>
            <p:spPr bwMode="auto">
              <a:xfrm flipH="1">
                <a:off x="350" y="4511"/>
                <a:ext cx="26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3" name="Line 270"/>
              <p:cNvSpPr>
                <a:spLocks noChangeShapeType="1"/>
              </p:cNvSpPr>
              <p:nvPr/>
            </p:nvSpPr>
            <p:spPr bwMode="auto">
              <a:xfrm>
                <a:off x="762" y="4584"/>
                <a:ext cx="0" cy="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4" name="Line 271"/>
              <p:cNvSpPr>
                <a:spLocks noChangeShapeType="1"/>
              </p:cNvSpPr>
              <p:nvPr/>
            </p:nvSpPr>
            <p:spPr bwMode="auto">
              <a:xfrm>
                <a:off x="943" y="4511"/>
                <a:ext cx="269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5" name="Text Box 524"/>
              <p:cNvSpPr txBox="1">
                <a:spLocks noChangeArrowheads="1"/>
              </p:cNvSpPr>
              <p:nvPr/>
            </p:nvSpPr>
            <p:spPr bwMode="auto">
              <a:xfrm rot="5400000">
                <a:off x="930" y="4913"/>
                <a:ext cx="15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200"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3086" name="Text Box 546"/>
              <p:cNvSpPr txBox="1">
                <a:spLocks noChangeArrowheads="1"/>
              </p:cNvSpPr>
              <p:nvPr/>
            </p:nvSpPr>
            <p:spPr bwMode="auto">
              <a:xfrm rot="5400000">
                <a:off x="960" y="4927"/>
                <a:ext cx="17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800">
                    <a:solidFill>
                      <a:srgbClr val="66FFFF"/>
                    </a:solidFill>
                    <a:latin typeface="Times New Roman" pitchFamily="18" charset="0"/>
                    <a:sym typeface="Symbol" pitchFamily="18" charset="2"/>
                  </a:rPr>
                  <a:t></a:t>
                </a:r>
                <a:endParaRPr lang="en-US" altLang="zh-CN" sz="800">
                  <a:solidFill>
                    <a:srgbClr val="66FFFF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087" name="Text Box 578"/>
              <p:cNvSpPr txBox="1">
                <a:spLocks noChangeArrowheads="1"/>
              </p:cNvSpPr>
              <p:nvPr/>
            </p:nvSpPr>
            <p:spPr bwMode="auto">
              <a:xfrm rot="5400000">
                <a:off x="938" y="5272"/>
                <a:ext cx="14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200"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3088" name="Line 583"/>
              <p:cNvSpPr>
                <a:spLocks noChangeShapeType="1"/>
              </p:cNvSpPr>
              <p:nvPr/>
            </p:nvSpPr>
            <p:spPr bwMode="auto">
              <a:xfrm rot="5400000">
                <a:off x="969" y="5494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14" name="Group 562"/>
              <p:cNvGrpSpPr>
                <a:grpSpLocks/>
              </p:cNvGrpSpPr>
              <p:nvPr/>
            </p:nvGrpSpPr>
            <p:grpSpPr bwMode="auto">
              <a:xfrm>
                <a:off x="1036" y="4695"/>
                <a:ext cx="359" cy="1074"/>
                <a:chOff x="1012" y="4695"/>
                <a:chExt cx="359" cy="1074"/>
              </a:xfrm>
            </p:grpSpPr>
            <p:grpSp>
              <p:nvGrpSpPr>
                <p:cNvPr id="15" name="Group 517"/>
                <p:cNvGrpSpPr>
                  <a:grpSpLocks/>
                </p:cNvGrpSpPr>
                <p:nvPr/>
              </p:nvGrpSpPr>
              <p:grpSpPr bwMode="auto">
                <a:xfrm rot="5400000">
                  <a:off x="1111" y="4706"/>
                  <a:ext cx="118" cy="96"/>
                  <a:chOff x="240" y="1008"/>
                  <a:chExt cx="720" cy="720"/>
                </a:xfrm>
              </p:grpSpPr>
              <p:sp>
                <p:nvSpPr>
                  <p:cNvPr id="3287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008"/>
                    <a:ext cx="576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288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152"/>
                    <a:ext cx="480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289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056"/>
                    <a:ext cx="336" cy="5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</p:grpSp>
            <p:sp>
              <p:nvSpPr>
                <p:cNvPr id="3225" name="Line 521"/>
                <p:cNvSpPr>
                  <a:spLocks noChangeShapeType="1"/>
                </p:cNvSpPr>
                <p:nvPr/>
              </p:nvSpPr>
              <p:spPr bwMode="auto">
                <a:xfrm rot="5400000">
                  <a:off x="1031" y="4817"/>
                  <a:ext cx="136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226" name="Line 52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15" y="4862"/>
                  <a:ext cx="136" cy="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227" name="Line 5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44" y="4839"/>
                  <a:ext cx="136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6" name="Group 528"/>
                <p:cNvGrpSpPr>
                  <a:grpSpLocks/>
                </p:cNvGrpSpPr>
                <p:nvPr/>
              </p:nvGrpSpPr>
              <p:grpSpPr bwMode="auto">
                <a:xfrm rot="5400000">
                  <a:off x="1272" y="5442"/>
                  <a:ext cx="115" cy="83"/>
                  <a:chOff x="240" y="1008"/>
                  <a:chExt cx="720" cy="720"/>
                </a:xfrm>
              </p:grpSpPr>
              <p:sp>
                <p:nvSpPr>
                  <p:cNvPr id="3284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008"/>
                    <a:ext cx="576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285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152"/>
                    <a:ext cx="480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286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056"/>
                    <a:ext cx="336" cy="5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</p:grpSp>
            <p:sp>
              <p:nvSpPr>
                <p:cNvPr id="3229" name="Rectangle 532"/>
                <p:cNvSpPr>
                  <a:spLocks noChangeArrowheads="1"/>
                </p:cNvSpPr>
                <p:nvPr/>
              </p:nvSpPr>
              <p:spPr bwMode="auto">
                <a:xfrm rot="5400000">
                  <a:off x="1169" y="5136"/>
                  <a:ext cx="173" cy="5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230" name="AutoShape 533"/>
                <p:cNvSpPr>
                  <a:spLocks noChangeArrowheads="1"/>
                </p:cNvSpPr>
                <p:nvPr/>
              </p:nvSpPr>
              <p:spPr bwMode="auto">
                <a:xfrm rot="5400000">
                  <a:off x="1219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17" name="Group 534"/>
                <p:cNvGrpSpPr>
                  <a:grpSpLocks/>
                </p:cNvGrpSpPr>
                <p:nvPr/>
              </p:nvGrpSpPr>
              <p:grpSpPr bwMode="auto">
                <a:xfrm rot="5400000">
                  <a:off x="1227" y="5357"/>
                  <a:ext cx="76" cy="37"/>
                  <a:chOff x="2976" y="2610"/>
                  <a:chExt cx="710" cy="366"/>
                </a:xfrm>
              </p:grpSpPr>
              <p:sp>
                <p:nvSpPr>
                  <p:cNvPr id="3278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9" name="Line 5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" name="Line 5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1" name="Line 5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2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3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32" name="Text Box 541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170" y="4931"/>
                  <a:ext cx="175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000099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000099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233" name="Text Box 542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120" y="4917"/>
                  <a:ext cx="15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0066FF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0066FF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234" name="Text Box 54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047" y="4928"/>
                  <a:ext cx="17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99CCFF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99CCFF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235" name="Line 544"/>
                <p:cNvSpPr>
                  <a:spLocks noChangeShapeType="1"/>
                </p:cNvSpPr>
                <p:nvPr/>
              </p:nvSpPr>
              <p:spPr bwMode="auto">
                <a:xfrm rot="5400000">
                  <a:off x="1081" y="4857"/>
                  <a:ext cx="129" cy="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236" name="AutoShape 547"/>
                <p:cNvSpPr>
                  <a:spLocks noChangeArrowheads="1"/>
                </p:cNvSpPr>
                <p:nvPr/>
              </p:nvSpPr>
              <p:spPr bwMode="auto">
                <a:xfrm rot="5400000">
                  <a:off x="1230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37" name="Rectangle 548"/>
                <p:cNvSpPr>
                  <a:spLocks noChangeArrowheads="1"/>
                </p:cNvSpPr>
                <p:nvPr/>
              </p:nvSpPr>
              <p:spPr bwMode="auto">
                <a:xfrm rot="5400000">
                  <a:off x="1105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  <a:endParaRPr lang="en-US" altLang="zh-CN" sz="600" b="1">
                    <a:latin typeface="Times New Roman" pitchFamily="18" charset="0"/>
                  </a:endParaRPr>
                </a:p>
              </p:txBody>
            </p:sp>
            <p:sp>
              <p:nvSpPr>
                <p:cNvPr id="3238" name="AutoShape 549"/>
                <p:cNvSpPr>
                  <a:spLocks noChangeArrowheads="1"/>
                </p:cNvSpPr>
                <p:nvPr/>
              </p:nvSpPr>
              <p:spPr bwMode="auto">
                <a:xfrm rot="5400000">
                  <a:off x="1155" y="5287"/>
                  <a:ext cx="74" cy="13"/>
                </a:xfrm>
                <a:prstGeom prst="rightArrow">
                  <a:avLst>
                    <a:gd name="adj1" fmla="val 50000"/>
                    <a:gd name="adj2" fmla="val 142308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18" name="Group 550"/>
                <p:cNvGrpSpPr>
                  <a:grpSpLocks/>
                </p:cNvGrpSpPr>
                <p:nvPr/>
              </p:nvGrpSpPr>
              <p:grpSpPr bwMode="auto">
                <a:xfrm rot="5400000">
                  <a:off x="1156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272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3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4" name="Line 5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5" name="Line 5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6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7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40" name="AutoShape 557"/>
                <p:cNvSpPr>
                  <a:spLocks noChangeArrowheads="1"/>
                </p:cNvSpPr>
                <p:nvPr/>
              </p:nvSpPr>
              <p:spPr bwMode="auto">
                <a:xfrm rot="5400000">
                  <a:off x="1165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41" name="Rectangle 558"/>
                <p:cNvSpPr>
                  <a:spLocks noChangeArrowheads="1"/>
                </p:cNvSpPr>
                <p:nvPr/>
              </p:nvSpPr>
              <p:spPr bwMode="auto">
                <a:xfrm rot="5400000">
                  <a:off x="1041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242" name="AutoShape 559"/>
                <p:cNvSpPr>
                  <a:spLocks noChangeArrowheads="1"/>
                </p:cNvSpPr>
                <p:nvPr/>
              </p:nvSpPr>
              <p:spPr bwMode="auto">
                <a:xfrm rot="5400000">
                  <a:off x="1090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19" name="Group 560"/>
                <p:cNvGrpSpPr>
                  <a:grpSpLocks/>
                </p:cNvGrpSpPr>
                <p:nvPr/>
              </p:nvGrpSpPr>
              <p:grpSpPr bwMode="auto">
                <a:xfrm rot="5400000">
                  <a:off x="1092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266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7" name="Line 5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8" name="Line 5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9" name="Line 5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0" name="Line 56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1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44" name="AutoShape 567"/>
                <p:cNvSpPr>
                  <a:spLocks noChangeArrowheads="1"/>
                </p:cNvSpPr>
                <p:nvPr/>
              </p:nvSpPr>
              <p:spPr bwMode="auto">
                <a:xfrm rot="5400000">
                  <a:off x="1101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45" name="Rectangle 568"/>
                <p:cNvSpPr>
                  <a:spLocks noChangeArrowheads="1"/>
                </p:cNvSpPr>
                <p:nvPr/>
              </p:nvSpPr>
              <p:spPr bwMode="auto">
                <a:xfrm rot="5400000">
                  <a:off x="951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246" name="AutoShape 569"/>
                <p:cNvSpPr>
                  <a:spLocks noChangeArrowheads="1"/>
                </p:cNvSpPr>
                <p:nvPr/>
              </p:nvSpPr>
              <p:spPr bwMode="auto">
                <a:xfrm rot="5400000">
                  <a:off x="1000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20" name="Group 570"/>
                <p:cNvGrpSpPr>
                  <a:grpSpLocks/>
                </p:cNvGrpSpPr>
                <p:nvPr/>
              </p:nvGrpSpPr>
              <p:grpSpPr bwMode="auto">
                <a:xfrm rot="5400000">
                  <a:off x="1001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260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1" name="Line 5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2" name="Line 5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3" name="Line 5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4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5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48" name="AutoShape 577"/>
                <p:cNvSpPr>
                  <a:spLocks noChangeArrowheads="1"/>
                </p:cNvSpPr>
                <p:nvPr/>
              </p:nvSpPr>
              <p:spPr bwMode="auto">
                <a:xfrm rot="5400000">
                  <a:off x="1011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49" name="Line 579"/>
                <p:cNvSpPr>
                  <a:spLocks noChangeShapeType="1"/>
                </p:cNvSpPr>
                <p:nvPr/>
              </p:nvSpPr>
              <p:spPr bwMode="auto">
                <a:xfrm rot="5400000">
                  <a:off x="1188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50" name="Line 580"/>
                <p:cNvSpPr>
                  <a:spLocks noChangeShapeType="1"/>
                </p:cNvSpPr>
                <p:nvPr/>
              </p:nvSpPr>
              <p:spPr bwMode="auto">
                <a:xfrm rot="5400000">
                  <a:off x="1153" y="5350"/>
                  <a:ext cx="0" cy="2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51" name="Line 581"/>
                <p:cNvSpPr>
                  <a:spLocks noChangeShapeType="1"/>
                </p:cNvSpPr>
                <p:nvPr/>
              </p:nvSpPr>
              <p:spPr bwMode="auto">
                <a:xfrm rot="5400000">
                  <a:off x="1124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52" name="Line 582"/>
                <p:cNvSpPr>
                  <a:spLocks noChangeShapeType="1"/>
                </p:cNvSpPr>
                <p:nvPr/>
              </p:nvSpPr>
              <p:spPr bwMode="auto">
                <a:xfrm rot="5400000">
                  <a:off x="1059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53" name="Oval 584"/>
                <p:cNvSpPr>
                  <a:spLocks noChangeArrowheads="1"/>
                </p:cNvSpPr>
                <p:nvPr/>
              </p:nvSpPr>
              <p:spPr bwMode="auto">
                <a:xfrm rot="5400000">
                  <a:off x="1230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54" name="Oval 586"/>
                <p:cNvSpPr>
                  <a:spLocks noChangeArrowheads="1"/>
                </p:cNvSpPr>
                <p:nvPr/>
              </p:nvSpPr>
              <p:spPr bwMode="auto">
                <a:xfrm rot="5400000">
                  <a:off x="1166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55" name="Oval 588"/>
                <p:cNvSpPr>
                  <a:spLocks noChangeArrowheads="1"/>
                </p:cNvSpPr>
                <p:nvPr/>
              </p:nvSpPr>
              <p:spPr bwMode="auto">
                <a:xfrm rot="5400000">
                  <a:off x="1101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56" name="Oval 590"/>
                <p:cNvSpPr>
                  <a:spLocks noChangeArrowheads="1"/>
                </p:cNvSpPr>
                <p:nvPr/>
              </p:nvSpPr>
              <p:spPr bwMode="auto">
                <a:xfrm rot="5400000">
                  <a:off x="1012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57" name="AutoShape 592"/>
                <p:cNvSpPr>
                  <a:spLocks/>
                </p:cNvSpPr>
                <p:nvPr/>
              </p:nvSpPr>
              <p:spPr bwMode="auto">
                <a:xfrm rot="5400000">
                  <a:off x="1134" y="5520"/>
                  <a:ext cx="32" cy="262"/>
                </a:xfrm>
                <a:prstGeom prst="rightBrace">
                  <a:avLst>
                    <a:gd name="adj1" fmla="val 6822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58" name="Oval 59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5723"/>
                  <a:ext cx="52" cy="3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259" name="AutoShape 595"/>
                <p:cNvSpPr>
                  <a:spLocks noChangeArrowheads="1"/>
                </p:cNvSpPr>
                <p:nvPr/>
              </p:nvSpPr>
              <p:spPr bwMode="auto">
                <a:xfrm rot="5400000">
                  <a:off x="1132" y="5683"/>
                  <a:ext cx="38" cy="15"/>
                </a:xfrm>
                <a:prstGeom prst="rightArrow">
                  <a:avLst>
                    <a:gd name="adj1" fmla="val 50000"/>
                    <a:gd name="adj2" fmla="val 6333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21" name="Group 629"/>
              <p:cNvGrpSpPr>
                <a:grpSpLocks/>
              </p:cNvGrpSpPr>
              <p:nvPr/>
            </p:nvGrpSpPr>
            <p:grpSpPr bwMode="auto">
              <a:xfrm>
                <a:off x="577" y="4693"/>
                <a:ext cx="359" cy="1074"/>
                <a:chOff x="1012" y="4695"/>
                <a:chExt cx="359" cy="1074"/>
              </a:xfrm>
            </p:grpSpPr>
            <p:grpSp>
              <p:nvGrpSpPr>
                <p:cNvPr id="22" name="Group 517"/>
                <p:cNvGrpSpPr>
                  <a:grpSpLocks/>
                </p:cNvGrpSpPr>
                <p:nvPr/>
              </p:nvGrpSpPr>
              <p:grpSpPr bwMode="auto">
                <a:xfrm rot="5400000">
                  <a:off x="1111" y="4706"/>
                  <a:ext cx="118" cy="96"/>
                  <a:chOff x="240" y="1008"/>
                  <a:chExt cx="720" cy="720"/>
                </a:xfrm>
              </p:grpSpPr>
              <p:sp>
                <p:nvSpPr>
                  <p:cNvPr id="3221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008"/>
                    <a:ext cx="576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222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152"/>
                    <a:ext cx="480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223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056"/>
                    <a:ext cx="336" cy="5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</p:grpSp>
            <p:sp>
              <p:nvSpPr>
                <p:cNvPr id="3159" name="Line 521"/>
                <p:cNvSpPr>
                  <a:spLocks noChangeShapeType="1"/>
                </p:cNvSpPr>
                <p:nvPr/>
              </p:nvSpPr>
              <p:spPr bwMode="auto">
                <a:xfrm rot="5400000">
                  <a:off x="1031" y="4817"/>
                  <a:ext cx="136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" name="Line 52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15" y="4862"/>
                  <a:ext cx="136" cy="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" name="Line 5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44" y="4839"/>
                  <a:ext cx="136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3" name="Group 528"/>
                <p:cNvGrpSpPr>
                  <a:grpSpLocks/>
                </p:cNvGrpSpPr>
                <p:nvPr/>
              </p:nvGrpSpPr>
              <p:grpSpPr bwMode="auto">
                <a:xfrm rot="5400000">
                  <a:off x="1272" y="5442"/>
                  <a:ext cx="115" cy="83"/>
                  <a:chOff x="240" y="1008"/>
                  <a:chExt cx="720" cy="720"/>
                </a:xfrm>
              </p:grpSpPr>
              <p:sp>
                <p:nvSpPr>
                  <p:cNvPr id="3218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008"/>
                    <a:ext cx="576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219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152"/>
                    <a:ext cx="480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220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056"/>
                    <a:ext cx="336" cy="5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</p:grpSp>
            <p:sp>
              <p:nvSpPr>
                <p:cNvPr id="3163" name="Rectangle 532"/>
                <p:cNvSpPr>
                  <a:spLocks noChangeArrowheads="1"/>
                </p:cNvSpPr>
                <p:nvPr/>
              </p:nvSpPr>
              <p:spPr bwMode="auto">
                <a:xfrm rot="5400000">
                  <a:off x="1169" y="5136"/>
                  <a:ext cx="173" cy="5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164" name="AutoShape 533"/>
                <p:cNvSpPr>
                  <a:spLocks noChangeArrowheads="1"/>
                </p:cNvSpPr>
                <p:nvPr/>
              </p:nvSpPr>
              <p:spPr bwMode="auto">
                <a:xfrm rot="5400000">
                  <a:off x="1219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24" name="Group 534"/>
                <p:cNvGrpSpPr>
                  <a:grpSpLocks/>
                </p:cNvGrpSpPr>
                <p:nvPr/>
              </p:nvGrpSpPr>
              <p:grpSpPr bwMode="auto">
                <a:xfrm rot="5400000">
                  <a:off x="1227" y="5357"/>
                  <a:ext cx="76" cy="37"/>
                  <a:chOff x="2976" y="2610"/>
                  <a:chExt cx="710" cy="366"/>
                </a:xfrm>
              </p:grpSpPr>
              <p:sp>
                <p:nvSpPr>
                  <p:cNvPr id="321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3" name="Line 5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4" name="Line 5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5" name="Line 5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6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7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66" name="Text Box 541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170" y="4932"/>
                  <a:ext cx="175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000099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000099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67" name="Text Box 542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120" y="4917"/>
                  <a:ext cx="15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0066FF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0066FF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68" name="Text Box 54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048" y="4925"/>
                  <a:ext cx="17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99CCFF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99CCFF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69" name="Line 544"/>
                <p:cNvSpPr>
                  <a:spLocks noChangeShapeType="1"/>
                </p:cNvSpPr>
                <p:nvPr/>
              </p:nvSpPr>
              <p:spPr bwMode="auto">
                <a:xfrm rot="5400000">
                  <a:off x="1081" y="4857"/>
                  <a:ext cx="129" cy="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0" name="AutoShape 547"/>
                <p:cNvSpPr>
                  <a:spLocks noChangeArrowheads="1"/>
                </p:cNvSpPr>
                <p:nvPr/>
              </p:nvSpPr>
              <p:spPr bwMode="auto">
                <a:xfrm rot="5400000">
                  <a:off x="1230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71" name="Rectangle 548"/>
                <p:cNvSpPr>
                  <a:spLocks noChangeArrowheads="1"/>
                </p:cNvSpPr>
                <p:nvPr/>
              </p:nvSpPr>
              <p:spPr bwMode="auto">
                <a:xfrm rot="5400000">
                  <a:off x="1105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  <a:endParaRPr lang="en-US" altLang="zh-CN" sz="600" b="1">
                    <a:latin typeface="Times New Roman" pitchFamily="18" charset="0"/>
                  </a:endParaRPr>
                </a:p>
              </p:txBody>
            </p:sp>
            <p:sp>
              <p:nvSpPr>
                <p:cNvPr id="3172" name="AutoShape 549"/>
                <p:cNvSpPr>
                  <a:spLocks noChangeArrowheads="1"/>
                </p:cNvSpPr>
                <p:nvPr/>
              </p:nvSpPr>
              <p:spPr bwMode="auto">
                <a:xfrm rot="5400000">
                  <a:off x="1155" y="5287"/>
                  <a:ext cx="74" cy="13"/>
                </a:xfrm>
                <a:prstGeom prst="rightArrow">
                  <a:avLst>
                    <a:gd name="adj1" fmla="val 50000"/>
                    <a:gd name="adj2" fmla="val 142308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25" name="Group 550"/>
                <p:cNvGrpSpPr>
                  <a:grpSpLocks/>
                </p:cNvGrpSpPr>
                <p:nvPr/>
              </p:nvGrpSpPr>
              <p:grpSpPr bwMode="auto">
                <a:xfrm rot="5400000">
                  <a:off x="1156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206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7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8" name="Line 5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9" name="Line 5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0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1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74" name="AutoShape 557"/>
                <p:cNvSpPr>
                  <a:spLocks noChangeArrowheads="1"/>
                </p:cNvSpPr>
                <p:nvPr/>
              </p:nvSpPr>
              <p:spPr bwMode="auto">
                <a:xfrm rot="5400000">
                  <a:off x="1165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75" name="Rectangle 558"/>
                <p:cNvSpPr>
                  <a:spLocks noChangeArrowheads="1"/>
                </p:cNvSpPr>
                <p:nvPr/>
              </p:nvSpPr>
              <p:spPr bwMode="auto">
                <a:xfrm rot="5400000">
                  <a:off x="1041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176" name="AutoShape 559"/>
                <p:cNvSpPr>
                  <a:spLocks noChangeArrowheads="1"/>
                </p:cNvSpPr>
                <p:nvPr/>
              </p:nvSpPr>
              <p:spPr bwMode="auto">
                <a:xfrm rot="5400000">
                  <a:off x="1090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26" name="Group 560"/>
                <p:cNvGrpSpPr>
                  <a:grpSpLocks/>
                </p:cNvGrpSpPr>
                <p:nvPr/>
              </p:nvGrpSpPr>
              <p:grpSpPr bwMode="auto">
                <a:xfrm rot="5400000">
                  <a:off x="1092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200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1" name="Line 5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2" name="Line 5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3" name="Line 5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4" name="Line 56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5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78" name="AutoShape 567"/>
                <p:cNvSpPr>
                  <a:spLocks noChangeArrowheads="1"/>
                </p:cNvSpPr>
                <p:nvPr/>
              </p:nvSpPr>
              <p:spPr bwMode="auto">
                <a:xfrm rot="5400000">
                  <a:off x="1101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79" name="Rectangle 568"/>
                <p:cNvSpPr>
                  <a:spLocks noChangeArrowheads="1"/>
                </p:cNvSpPr>
                <p:nvPr/>
              </p:nvSpPr>
              <p:spPr bwMode="auto">
                <a:xfrm rot="5400000">
                  <a:off x="951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180" name="AutoShape 569"/>
                <p:cNvSpPr>
                  <a:spLocks noChangeArrowheads="1"/>
                </p:cNvSpPr>
                <p:nvPr/>
              </p:nvSpPr>
              <p:spPr bwMode="auto">
                <a:xfrm rot="5400000">
                  <a:off x="1000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27" name="Group 570"/>
                <p:cNvGrpSpPr>
                  <a:grpSpLocks/>
                </p:cNvGrpSpPr>
                <p:nvPr/>
              </p:nvGrpSpPr>
              <p:grpSpPr bwMode="auto">
                <a:xfrm rot="5400000">
                  <a:off x="1001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194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5" name="Line 5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6" name="Line 5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7" name="Line 5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8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9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82" name="AutoShape 577"/>
                <p:cNvSpPr>
                  <a:spLocks noChangeArrowheads="1"/>
                </p:cNvSpPr>
                <p:nvPr/>
              </p:nvSpPr>
              <p:spPr bwMode="auto">
                <a:xfrm rot="5400000">
                  <a:off x="1011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83" name="Line 579"/>
                <p:cNvSpPr>
                  <a:spLocks noChangeShapeType="1"/>
                </p:cNvSpPr>
                <p:nvPr/>
              </p:nvSpPr>
              <p:spPr bwMode="auto">
                <a:xfrm rot="5400000">
                  <a:off x="1188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184" name="Line 580"/>
                <p:cNvSpPr>
                  <a:spLocks noChangeShapeType="1"/>
                </p:cNvSpPr>
                <p:nvPr/>
              </p:nvSpPr>
              <p:spPr bwMode="auto">
                <a:xfrm rot="5400000">
                  <a:off x="1153" y="5350"/>
                  <a:ext cx="0" cy="2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185" name="Line 581"/>
                <p:cNvSpPr>
                  <a:spLocks noChangeShapeType="1"/>
                </p:cNvSpPr>
                <p:nvPr/>
              </p:nvSpPr>
              <p:spPr bwMode="auto">
                <a:xfrm rot="5400000">
                  <a:off x="1124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186" name="Line 582"/>
                <p:cNvSpPr>
                  <a:spLocks noChangeShapeType="1"/>
                </p:cNvSpPr>
                <p:nvPr/>
              </p:nvSpPr>
              <p:spPr bwMode="auto">
                <a:xfrm rot="5400000">
                  <a:off x="1059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187" name="Oval 584"/>
                <p:cNvSpPr>
                  <a:spLocks noChangeArrowheads="1"/>
                </p:cNvSpPr>
                <p:nvPr/>
              </p:nvSpPr>
              <p:spPr bwMode="auto">
                <a:xfrm rot="5400000">
                  <a:off x="1230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88" name="Oval 586"/>
                <p:cNvSpPr>
                  <a:spLocks noChangeArrowheads="1"/>
                </p:cNvSpPr>
                <p:nvPr/>
              </p:nvSpPr>
              <p:spPr bwMode="auto">
                <a:xfrm rot="5400000">
                  <a:off x="1166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89" name="Oval 588"/>
                <p:cNvSpPr>
                  <a:spLocks noChangeArrowheads="1"/>
                </p:cNvSpPr>
                <p:nvPr/>
              </p:nvSpPr>
              <p:spPr bwMode="auto">
                <a:xfrm rot="5400000">
                  <a:off x="1101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90" name="Oval 590"/>
                <p:cNvSpPr>
                  <a:spLocks noChangeArrowheads="1"/>
                </p:cNvSpPr>
                <p:nvPr/>
              </p:nvSpPr>
              <p:spPr bwMode="auto">
                <a:xfrm rot="5400000">
                  <a:off x="1012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91" name="AutoShape 592"/>
                <p:cNvSpPr>
                  <a:spLocks/>
                </p:cNvSpPr>
                <p:nvPr/>
              </p:nvSpPr>
              <p:spPr bwMode="auto">
                <a:xfrm rot="5400000">
                  <a:off x="1134" y="5520"/>
                  <a:ext cx="32" cy="262"/>
                </a:xfrm>
                <a:prstGeom prst="rightBrace">
                  <a:avLst>
                    <a:gd name="adj1" fmla="val 6822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92" name="Oval 59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5723"/>
                  <a:ext cx="52" cy="3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93" name="AutoShape 595"/>
                <p:cNvSpPr>
                  <a:spLocks noChangeArrowheads="1"/>
                </p:cNvSpPr>
                <p:nvPr/>
              </p:nvSpPr>
              <p:spPr bwMode="auto">
                <a:xfrm rot="5400000">
                  <a:off x="1132" y="5683"/>
                  <a:ext cx="38" cy="15"/>
                </a:xfrm>
                <a:prstGeom prst="rightArrow">
                  <a:avLst>
                    <a:gd name="adj1" fmla="val 50000"/>
                    <a:gd name="adj2" fmla="val 6333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28" name="Group 696"/>
              <p:cNvGrpSpPr>
                <a:grpSpLocks/>
              </p:cNvGrpSpPr>
              <p:nvPr/>
            </p:nvGrpSpPr>
            <p:grpSpPr bwMode="auto">
              <a:xfrm>
                <a:off x="169" y="4693"/>
                <a:ext cx="359" cy="1074"/>
                <a:chOff x="1012" y="4695"/>
                <a:chExt cx="359" cy="1074"/>
              </a:xfrm>
            </p:grpSpPr>
            <p:grpSp>
              <p:nvGrpSpPr>
                <p:cNvPr id="29" name="Group 517"/>
                <p:cNvGrpSpPr>
                  <a:grpSpLocks/>
                </p:cNvGrpSpPr>
                <p:nvPr/>
              </p:nvGrpSpPr>
              <p:grpSpPr bwMode="auto">
                <a:xfrm rot="5400000">
                  <a:off x="1111" y="4706"/>
                  <a:ext cx="118" cy="96"/>
                  <a:chOff x="240" y="1008"/>
                  <a:chExt cx="720" cy="720"/>
                </a:xfrm>
              </p:grpSpPr>
              <p:sp>
                <p:nvSpPr>
                  <p:cNvPr id="3155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008"/>
                    <a:ext cx="576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156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152"/>
                    <a:ext cx="480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157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056"/>
                    <a:ext cx="336" cy="5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</p:grpSp>
            <p:sp>
              <p:nvSpPr>
                <p:cNvPr id="3093" name="Line 521"/>
                <p:cNvSpPr>
                  <a:spLocks noChangeShapeType="1"/>
                </p:cNvSpPr>
                <p:nvPr/>
              </p:nvSpPr>
              <p:spPr bwMode="auto">
                <a:xfrm rot="5400000">
                  <a:off x="1031" y="4817"/>
                  <a:ext cx="136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94" name="Line 52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15" y="4862"/>
                  <a:ext cx="136" cy="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95" name="Line 5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44" y="4839"/>
                  <a:ext cx="136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0" name="Group 528"/>
                <p:cNvGrpSpPr>
                  <a:grpSpLocks/>
                </p:cNvGrpSpPr>
                <p:nvPr/>
              </p:nvGrpSpPr>
              <p:grpSpPr bwMode="auto">
                <a:xfrm rot="5400000">
                  <a:off x="1272" y="5442"/>
                  <a:ext cx="115" cy="83"/>
                  <a:chOff x="240" y="1008"/>
                  <a:chExt cx="720" cy="720"/>
                </a:xfrm>
              </p:grpSpPr>
              <p:sp>
                <p:nvSpPr>
                  <p:cNvPr id="3152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008"/>
                    <a:ext cx="576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153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152"/>
                    <a:ext cx="480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154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056"/>
                    <a:ext cx="336" cy="5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5E76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r"/>
                    <a:endParaRPr lang="zh-CN" altLang="en-US">
                      <a:latin typeface="Lucida Sans Unicode" pitchFamily="34" charset="0"/>
                    </a:endParaRPr>
                  </a:p>
                </p:txBody>
              </p:sp>
            </p:grpSp>
            <p:sp>
              <p:nvSpPr>
                <p:cNvPr id="3097" name="Rectangle 532"/>
                <p:cNvSpPr>
                  <a:spLocks noChangeArrowheads="1"/>
                </p:cNvSpPr>
                <p:nvPr/>
              </p:nvSpPr>
              <p:spPr bwMode="auto">
                <a:xfrm rot="5400000">
                  <a:off x="1169" y="5136"/>
                  <a:ext cx="173" cy="5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098" name="AutoShape 533"/>
                <p:cNvSpPr>
                  <a:spLocks noChangeArrowheads="1"/>
                </p:cNvSpPr>
                <p:nvPr/>
              </p:nvSpPr>
              <p:spPr bwMode="auto">
                <a:xfrm rot="5400000">
                  <a:off x="1219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31" name="Group 534"/>
                <p:cNvGrpSpPr>
                  <a:grpSpLocks/>
                </p:cNvGrpSpPr>
                <p:nvPr/>
              </p:nvGrpSpPr>
              <p:grpSpPr bwMode="auto">
                <a:xfrm rot="5400000">
                  <a:off x="1227" y="5357"/>
                  <a:ext cx="76" cy="37"/>
                  <a:chOff x="2976" y="2610"/>
                  <a:chExt cx="710" cy="366"/>
                </a:xfrm>
              </p:grpSpPr>
              <p:sp>
                <p:nvSpPr>
                  <p:cNvPr id="3146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7" name="Line 5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8" name="Line 5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9" name="Line 5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0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1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00" name="Text Box 541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170" y="4932"/>
                  <a:ext cx="175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000099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000099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1" name="Text Box 542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120" y="4917"/>
                  <a:ext cx="15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0066FF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0066FF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2" name="Text Box 54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048" y="4925"/>
                  <a:ext cx="17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800">
                      <a:solidFill>
                        <a:srgbClr val="99CCFF"/>
                      </a:solidFill>
                      <a:latin typeface="Times New Roman" pitchFamily="18" charset="0"/>
                      <a:sym typeface="Symbol" pitchFamily="18" charset="2"/>
                    </a:rPr>
                    <a:t></a:t>
                  </a:r>
                  <a:endParaRPr lang="en-US" altLang="zh-CN" sz="800">
                    <a:solidFill>
                      <a:srgbClr val="99CCFF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3" name="Line 544"/>
                <p:cNvSpPr>
                  <a:spLocks noChangeShapeType="1"/>
                </p:cNvSpPr>
                <p:nvPr/>
              </p:nvSpPr>
              <p:spPr bwMode="auto">
                <a:xfrm rot="5400000">
                  <a:off x="1081" y="4857"/>
                  <a:ext cx="129" cy="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4" name="AutoShape 547"/>
                <p:cNvSpPr>
                  <a:spLocks noChangeArrowheads="1"/>
                </p:cNvSpPr>
                <p:nvPr/>
              </p:nvSpPr>
              <p:spPr bwMode="auto">
                <a:xfrm rot="5400000">
                  <a:off x="1230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05" name="Rectangle 548"/>
                <p:cNvSpPr>
                  <a:spLocks noChangeArrowheads="1"/>
                </p:cNvSpPr>
                <p:nvPr/>
              </p:nvSpPr>
              <p:spPr bwMode="auto">
                <a:xfrm rot="5400000">
                  <a:off x="1105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  <a:endParaRPr lang="en-US" altLang="zh-CN" sz="600" b="1">
                    <a:latin typeface="Times New Roman" pitchFamily="18" charset="0"/>
                  </a:endParaRPr>
                </a:p>
              </p:txBody>
            </p:sp>
            <p:sp>
              <p:nvSpPr>
                <p:cNvPr id="3106" name="AutoShape 549"/>
                <p:cNvSpPr>
                  <a:spLocks noChangeArrowheads="1"/>
                </p:cNvSpPr>
                <p:nvPr/>
              </p:nvSpPr>
              <p:spPr bwMode="auto">
                <a:xfrm rot="5400000">
                  <a:off x="1155" y="5287"/>
                  <a:ext cx="74" cy="13"/>
                </a:xfrm>
                <a:prstGeom prst="rightArrow">
                  <a:avLst>
                    <a:gd name="adj1" fmla="val 50000"/>
                    <a:gd name="adj2" fmla="val 142308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3072" name="Group 550"/>
                <p:cNvGrpSpPr>
                  <a:grpSpLocks/>
                </p:cNvGrpSpPr>
                <p:nvPr/>
              </p:nvGrpSpPr>
              <p:grpSpPr bwMode="auto">
                <a:xfrm rot="5400000">
                  <a:off x="1156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140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1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2" name="Line 5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3" name="Line 5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4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5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08" name="AutoShape 557"/>
                <p:cNvSpPr>
                  <a:spLocks noChangeArrowheads="1"/>
                </p:cNvSpPr>
                <p:nvPr/>
              </p:nvSpPr>
              <p:spPr bwMode="auto">
                <a:xfrm rot="5400000">
                  <a:off x="1165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09" name="Rectangle 558"/>
                <p:cNvSpPr>
                  <a:spLocks noChangeArrowheads="1"/>
                </p:cNvSpPr>
                <p:nvPr/>
              </p:nvSpPr>
              <p:spPr bwMode="auto">
                <a:xfrm rot="5400000">
                  <a:off x="1041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110" name="AutoShape 559"/>
                <p:cNvSpPr>
                  <a:spLocks noChangeArrowheads="1"/>
                </p:cNvSpPr>
                <p:nvPr/>
              </p:nvSpPr>
              <p:spPr bwMode="auto">
                <a:xfrm rot="5400000">
                  <a:off x="1090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3073" name="Group 560"/>
                <p:cNvGrpSpPr>
                  <a:grpSpLocks/>
                </p:cNvGrpSpPr>
                <p:nvPr/>
              </p:nvGrpSpPr>
              <p:grpSpPr bwMode="auto">
                <a:xfrm rot="5400000">
                  <a:off x="1092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134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5" name="Line 5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6" name="Line 5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7" name="Line 5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8" name="Line 56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9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12" name="AutoShape 567"/>
                <p:cNvSpPr>
                  <a:spLocks noChangeArrowheads="1"/>
                </p:cNvSpPr>
                <p:nvPr/>
              </p:nvSpPr>
              <p:spPr bwMode="auto">
                <a:xfrm rot="5400000">
                  <a:off x="1101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13" name="Rectangle 568"/>
                <p:cNvSpPr>
                  <a:spLocks noChangeArrowheads="1"/>
                </p:cNvSpPr>
                <p:nvPr/>
              </p:nvSpPr>
              <p:spPr bwMode="auto">
                <a:xfrm rot="5400000">
                  <a:off x="951" y="5135"/>
                  <a:ext cx="173" cy="5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zh-CN" sz="600" b="1">
                      <a:latin typeface="Times New Roman" pitchFamily="18" charset="0"/>
                      <a:sym typeface="Symbol" pitchFamily="18" charset="2"/>
                    </a:rPr>
                    <a:t>CART</a:t>
                  </a:r>
                </a:p>
              </p:txBody>
            </p:sp>
            <p:sp>
              <p:nvSpPr>
                <p:cNvPr id="3114" name="AutoShape 569"/>
                <p:cNvSpPr>
                  <a:spLocks noChangeArrowheads="1"/>
                </p:cNvSpPr>
                <p:nvPr/>
              </p:nvSpPr>
              <p:spPr bwMode="auto">
                <a:xfrm rot="5400000">
                  <a:off x="1000" y="5287"/>
                  <a:ext cx="74" cy="14"/>
                </a:xfrm>
                <a:prstGeom prst="rightArrow">
                  <a:avLst>
                    <a:gd name="adj1" fmla="val 50000"/>
                    <a:gd name="adj2" fmla="val 13214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grpSp>
              <p:nvGrpSpPr>
                <p:cNvPr id="3075" name="Group 570"/>
                <p:cNvGrpSpPr>
                  <a:grpSpLocks/>
                </p:cNvGrpSpPr>
                <p:nvPr/>
              </p:nvGrpSpPr>
              <p:grpSpPr bwMode="auto">
                <a:xfrm rot="5400000">
                  <a:off x="1001" y="5357"/>
                  <a:ext cx="76" cy="39"/>
                  <a:chOff x="2976" y="2610"/>
                  <a:chExt cx="710" cy="366"/>
                </a:xfrm>
              </p:grpSpPr>
              <p:sp>
                <p:nvSpPr>
                  <p:cNvPr id="3128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3301" y="2610"/>
                    <a:ext cx="178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9" name="Line 5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4" y="2610"/>
                    <a:ext cx="147" cy="167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0" name="Line 5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1" name="Line 5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1" y="2810"/>
                    <a:ext cx="148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2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3124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3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3509" y="2810"/>
                    <a:ext cx="177" cy="166"/>
                  </a:xfrm>
                  <a:prstGeom prst="line">
                    <a:avLst/>
                  </a:prstGeom>
                  <a:noFill/>
                  <a:ln w="381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16" name="AutoShape 577"/>
                <p:cNvSpPr>
                  <a:spLocks noChangeArrowheads="1"/>
                </p:cNvSpPr>
                <p:nvPr/>
              </p:nvSpPr>
              <p:spPr bwMode="auto">
                <a:xfrm rot="5400000">
                  <a:off x="1011" y="5037"/>
                  <a:ext cx="53" cy="13"/>
                </a:xfrm>
                <a:prstGeom prst="rightArrow">
                  <a:avLst>
                    <a:gd name="adj1" fmla="val 50000"/>
                    <a:gd name="adj2" fmla="val 10192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17" name="Line 579"/>
                <p:cNvSpPr>
                  <a:spLocks noChangeShapeType="1"/>
                </p:cNvSpPr>
                <p:nvPr/>
              </p:nvSpPr>
              <p:spPr bwMode="auto">
                <a:xfrm rot="5400000">
                  <a:off x="1188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118" name="Line 580"/>
                <p:cNvSpPr>
                  <a:spLocks noChangeShapeType="1"/>
                </p:cNvSpPr>
                <p:nvPr/>
              </p:nvSpPr>
              <p:spPr bwMode="auto">
                <a:xfrm rot="5400000">
                  <a:off x="1153" y="5350"/>
                  <a:ext cx="0" cy="2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119" name="Line 581"/>
                <p:cNvSpPr>
                  <a:spLocks noChangeShapeType="1"/>
                </p:cNvSpPr>
                <p:nvPr/>
              </p:nvSpPr>
              <p:spPr bwMode="auto">
                <a:xfrm rot="5400000">
                  <a:off x="1124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120" name="Line 582"/>
                <p:cNvSpPr>
                  <a:spLocks noChangeShapeType="1"/>
                </p:cNvSpPr>
                <p:nvPr/>
              </p:nvSpPr>
              <p:spPr bwMode="auto">
                <a:xfrm rot="5400000">
                  <a:off x="1059" y="5494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121" name="Oval 584"/>
                <p:cNvSpPr>
                  <a:spLocks noChangeArrowheads="1"/>
                </p:cNvSpPr>
                <p:nvPr/>
              </p:nvSpPr>
              <p:spPr bwMode="auto">
                <a:xfrm rot="5400000">
                  <a:off x="1230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22" name="Oval 586"/>
                <p:cNvSpPr>
                  <a:spLocks noChangeArrowheads="1"/>
                </p:cNvSpPr>
                <p:nvPr/>
              </p:nvSpPr>
              <p:spPr bwMode="auto">
                <a:xfrm rot="5400000">
                  <a:off x="1166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23" name="Oval 588"/>
                <p:cNvSpPr>
                  <a:spLocks noChangeArrowheads="1"/>
                </p:cNvSpPr>
                <p:nvPr/>
              </p:nvSpPr>
              <p:spPr bwMode="auto">
                <a:xfrm rot="5400000">
                  <a:off x="1101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24" name="Oval 590"/>
                <p:cNvSpPr>
                  <a:spLocks noChangeArrowheads="1"/>
                </p:cNvSpPr>
                <p:nvPr/>
              </p:nvSpPr>
              <p:spPr bwMode="auto">
                <a:xfrm rot="5400000">
                  <a:off x="1012" y="5590"/>
                  <a:ext cx="52" cy="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25" name="AutoShape 592"/>
                <p:cNvSpPr>
                  <a:spLocks/>
                </p:cNvSpPr>
                <p:nvPr/>
              </p:nvSpPr>
              <p:spPr bwMode="auto">
                <a:xfrm rot="5400000">
                  <a:off x="1134" y="5520"/>
                  <a:ext cx="32" cy="262"/>
                </a:xfrm>
                <a:prstGeom prst="rightBrace">
                  <a:avLst>
                    <a:gd name="adj1" fmla="val 6822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26" name="Oval 59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5723"/>
                  <a:ext cx="52" cy="3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127" name="AutoShape 595"/>
                <p:cNvSpPr>
                  <a:spLocks noChangeArrowheads="1"/>
                </p:cNvSpPr>
                <p:nvPr/>
              </p:nvSpPr>
              <p:spPr bwMode="auto">
                <a:xfrm rot="5400000">
                  <a:off x="1132" y="5683"/>
                  <a:ext cx="38" cy="15"/>
                </a:xfrm>
                <a:prstGeom prst="rightArrow">
                  <a:avLst>
                    <a:gd name="adj1" fmla="val 50000"/>
                    <a:gd name="adj2" fmla="val 63333"/>
                  </a:avLst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r"/>
                  <a:endParaRPr lang="zh-CN" altLang="en-US">
                    <a:latin typeface="Lucida Sans Unicode" pitchFamily="34" charset="0"/>
                  </a:endParaRPr>
                </a:p>
              </p:txBody>
            </p:sp>
          </p:grpSp>
        </p:grpSp>
        <p:sp>
          <p:nvSpPr>
            <p:cNvPr id="190" name="Text Box 763"/>
            <p:cNvSpPr txBox="1">
              <a:spLocks noChangeArrowheads="1"/>
            </p:cNvSpPr>
            <p:nvPr/>
          </p:nvSpPr>
          <p:spPr bwMode="auto">
            <a:xfrm>
              <a:off x="683568" y="3429358"/>
              <a:ext cx="3240360" cy="3381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kumimoji="1" lang="zh-CN" altLang="en-US" dirty="0">
                  <a:solidFill>
                    <a:srgbClr val="FF0000"/>
                  </a:solidFill>
                  <a:ea typeface="黑体" pitchFamily="2" charset="-122"/>
                </a:rPr>
                <a:t>云计算的大规模随机森林分类算法</a:t>
              </a:r>
              <a:endParaRPr lang="zh-CN" altLang="en-US" dirty="0">
                <a:solidFill>
                  <a:srgbClr val="FF0000"/>
                </a:solidFill>
                <a:ea typeface="黑体" pitchFamily="2" charset="-122"/>
              </a:endParaRPr>
            </a:p>
          </p:txBody>
        </p:sp>
      </p:grpSp>
      <p:sp>
        <p:nvSpPr>
          <p:cNvPr id="272" name="Rectangle 12"/>
          <p:cNvSpPr>
            <a:spLocks noChangeArrowheads="1"/>
          </p:cNvSpPr>
          <p:nvPr/>
        </p:nvSpPr>
        <p:spPr bwMode="auto">
          <a:xfrm>
            <a:off x="701675" y="261938"/>
            <a:ext cx="7291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</a:rPr>
              <a:t>海量数据挖掘与交互式可视化分析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457200" y="1571305"/>
            <a:ext cx="8229600" cy="3477875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中科院信息化专项，中科院深圳超算中心，通过验收</a:t>
            </a:r>
            <a:endParaRPr lang="en-US" altLang="zh-CN" sz="2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深港创新圈重大，深港创新圈网格节点，通过验收</a:t>
            </a:r>
            <a:endParaRPr lang="en-US" altLang="zh-CN" sz="2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国家科技部重点，国家华南高性能计算与数据模拟网格节点</a:t>
            </a:r>
            <a:endParaRPr lang="en-US" altLang="zh-CN" sz="2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广东省重大，高通量基因测序技术，通过验收</a:t>
            </a:r>
            <a:endParaRPr lang="en-US" altLang="zh-CN" sz="2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深圳气象局，大运会气象服务系统，通过验收</a:t>
            </a:r>
            <a:endParaRPr lang="en-US" altLang="zh-CN" sz="2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中科院知识创新重点，数据超算绿色计算模型，通过验收</a:t>
            </a:r>
            <a:endParaRPr lang="en-US" altLang="zh-CN" sz="2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913" y="279400"/>
            <a:ext cx="5219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</a:rPr>
              <a:t>2011</a:t>
            </a:r>
            <a:r>
              <a:rPr lang="zh-CN" altLang="en-US" sz="36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</a:rPr>
              <a:t>年多个项目验收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"/>
          <p:cNvSpPr>
            <a:spLocks noGrp="1"/>
          </p:cNvSpPr>
          <p:nvPr>
            <p:ph type="ctrTitle"/>
          </p:nvPr>
        </p:nvSpPr>
        <p:spPr bwMode="auto">
          <a:xfrm>
            <a:off x="346075" y="917575"/>
            <a:ext cx="8372475" cy="128728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3200" b="1" dirty="0" smtClean="0"/>
              <a:t> </a:t>
            </a:r>
            <a:r>
              <a:rPr lang="en-US" altLang="zh-CN" sz="4000" b="1" dirty="0" smtClean="0"/>
              <a:t>ASTRI-SIAT CAS</a:t>
            </a:r>
            <a:endParaRPr lang="en-US" altLang="zh-CN" b="1" dirty="0" smtClean="0"/>
          </a:p>
        </p:txBody>
      </p:sp>
      <p:sp>
        <p:nvSpPr>
          <p:cNvPr id="25603" name="副标题 4"/>
          <p:cNvSpPr>
            <a:spLocks noGrp="1"/>
          </p:cNvSpPr>
          <p:nvPr>
            <p:ph type="subTitle" idx="1"/>
          </p:nvPr>
        </p:nvSpPr>
        <p:spPr bwMode="auto">
          <a:xfrm>
            <a:off x="452438" y="2564904"/>
            <a:ext cx="8229600" cy="1725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400" b="1" dirty="0" smtClean="0"/>
              <a:t>谷德权</a:t>
            </a:r>
            <a:r>
              <a:rPr lang="en-US" altLang="zh-CN" sz="2400" b="1" dirty="0" smtClean="0"/>
              <a:t>/T. John Koo</a:t>
            </a:r>
          </a:p>
          <a:p>
            <a:pPr eaLnBrk="1" hangingPunct="1"/>
            <a:r>
              <a:rPr lang="zh-CN" altLang="en-US" sz="2400" b="1" dirty="0" smtClean="0"/>
              <a:t>中国科学院深圳先进技术研究院</a:t>
            </a:r>
            <a:endParaRPr lang="en-US" altLang="zh-CN" sz="2400" b="1" dirty="0" smtClean="0"/>
          </a:p>
          <a:p>
            <a:pPr eaLnBrk="1" hangingPunct="1"/>
            <a:r>
              <a:rPr lang="zh-CN" altLang="en-US" sz="2400" b="1" dirty="0" smtClean="0"/>
              <a:t>嵌入式软件系统研究中心</a:t>
            </a:r>
            <a:endParaRPr lang="en-US" altLang="zh-CN" sz="2400" b="1" dirty="0" smtClean="0"/>
          </a:p>
          <a:p>
            <a:pPr eaLnBrk="1" hangingPunct="1"/>
            <a:r>
              <a:rPr lang="zh-CN" altLang="en-US" sz="2400" b="1" dirty="0" smtClean="0"/>
              <a:t>中心主任、研究员</a:t>
            </a:r>
            <a:endParaRPr lang="en-US" altLang="zh-CN" sz="2400" b="1" dirty="0" smtClean="0"/>
          </a:p>
          <a:p>
            <a:pPr eaLnBrk="1" hangingPunct="1"/>
            <a:r>
              <a:rPr lang="en-US" altLang="zh-CN" sz="2000" b="1" dirty="0" smtClean="0"/>
              <a:t>john.koo@siat.ac.cn</a:t>
            </a:r>
          </a:p>
          <a:p>
            <a:pPr eaLnBrk="1" hangingPunct="1"/>
            <a:endParaRPr lang="en-US" altLang="zh-CN" sz="2800" b="1" dirty="0" smtClean="0"/>
          </a:p>
        </p:txBody>
      </p:sp>
      <p:pic>
        <p:nvPicPr>
          <p:cNvPr id="25604" name="Picture 7" descr="http://szs.siat.ac.cn/userfiles/image/embedded/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88" y="4483100"/>
            <a:ext cx="123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矩形 6"/>
          <p:cNvSpPr>
            <a:spLocks noChangeArrowheads="1"/>
          </p:cNvSpPr>
          <p:nvPr/>
        </p:nvSpPr>
        <p:spPr bwMode="auto">
          <a:xfrm>
            <a:off x="577850" y="4941168"/>
            <a:ext cx="7018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美国加州大学伯克利分校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(UC Berkeley)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博士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, 2000</a:t>
            </a:r>
          </a:p>
          <a:p>
            <a:pPr algn="r"/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美国国家科学基金会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(NSF)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杰出青年教授奖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, 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2005</a:t>
            </a:r>
          </a:p>
          <a:p>
            <a:pPr algn="r"/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香港应用科技研究院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( 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ASTRI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 )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研究顾问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, 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2010</a:t>
            </a:r>
            <a:endParaRPr lang="en-US" altLang="zh-CN" b="1" dirty="0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  <a:p>
            <a:pPr algn="r"/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瑞士苏黎世联邦理工学院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(ETH Zurich) 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访问教授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, 2011</a:t>
            </a:r>
          </a:p>
          <a:p>
            <a:pPr algn="r"/>
            <a:r>
              <a:rPr lang="zh-CN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法国国家信息及自动化研究院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(INRIA) 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访问教授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589338"/>
            <a:ext cx="215106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652" name="标题 22"/>
          <p:cNvSpPr txBox="1">
            <a:spLocks/>
          </p:cNvSpPr>
          <p:nvPr/>
        </p:nvSpPr>
        <p:spPr bwMode="auto">
          <a:xfrm>
            <a:off x="287338" y="1052513"/>
            <a:ext cx="8532812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嵌入式软件系统</a:t>
            </a:r>
            <a:r>
              <a:rPr lang="zh-CN" altLang="en-US" sz="2400" b="1" dirty="0" smtClean="0">
                <a:solidFill>
                  <a:srgbClr val="482848"/>
                </a:solidFill>
                <a:latin typeface="Arial" pitchFamily="34" charset="0"/>
                <a:ea typeface="宋体" pitchFamily="2" charset="-122"/>
              </a:rPr>
              <a:t>研究</a:t>
            </a:r>
            <a:r>
              <a:rPr lang="zh-CN" altLang="en-US" sz="2400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中心</a:t>
            </a:r>
            <a:endParaRPr lang="en-US" altLang="zh-CN" sz="2400" b="1" dirty="0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开展基于模型的嵌入式软件系统的一体化建模、仿真、验证和软件合成等方面的创新性研究工作以及设计工具的研发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。</a:t>
            </a:r>
          </a:p>
        </p:txBody>
      </p:sp>
      <p:grpSp>
        <p:nvGrpSpPr>
          <p:cNvPr id="2" name="组合 42"/>
          <p:cNvGrpSpPr>
            <a:grpSpLocks/>
          </p:cNvGrpSpPr>
          <p:nvPr/>
        </p:nvGrpSpPr>
        <p:grpSpPr bwMode="auto">
          <a:xfrm>
            <a:off x="4822825" y="2420938"/>
            <a:ext cx="4070350" cy="3603625"/>
            <a:chOff x="2651457" y="1432238"/>
            <a:chExt cx="4069252" cy="3603860"/>
          </a:xfrm>
        </p:grpSpPr>
        <p:sp>
          <p:nvSpPr>
            <p:cNvPr id="27669" name="AutoShape 178"/>
            <p:cNvSpPr>
              <a:spLocks noChangeArrowheads="1"/>
            </p:cNvSpPr>
            <p:nvPr/>
          </p:nvSpPr>
          <p:spPr bwMode="auto">
            <a:xfrm>
              <a:off x="2651457" y="3312182"/>
              <a:ext cx="2034041" cy="1723916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sz="8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" name="Group 188"/>
            <p:cNvGrpSpPr>
              <a:grpSpLocks/>
            </p:cNvGrpSpPr>
            <p:nvPr/>
          </p:nvGrpSpPr>
          <p:grpSpPr bwMode="auto">
            <a:xfrm>
              <a:off x="2923506" y="3578651"/>
              <a:ext cx="1467786" cy="1297500"/>
              <a:chOff x="1652" y="3057"/>
              <a:chExt cx="1096" cy="990"/>
            </a:xfrm>
          </p:grpSpPr>
          <p:pic>
            <p:nvPicPr>
              <p:cNvPr id="37" name="Picture 125" descr="飞机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1268" b="25565"/>
              <a:stretch>
                <a:fillRect/>
              </a:stretch>
            </p:blipFill>
            <p:spPr bwMode="auto">
              <a:xfrm>
                <a:off x="1655" y="3057"/>
                <a:ext cx="1089" cy="574"/>
              </a:xfrm>
              <a:prstGeom prst="rect">
                <a:avLst/>
              </a:prstGeom>
              <a:noFill/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pic>
            <p:nvPicPr>
              <p:cNvPr id="38" name="Picture 126" descr="汽车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448" t="29118" r="3448" b="11111"/>
              <a:stretch>
                <a:fillRect/>
              </a:stretch>
            </p:blipFill>
            <p:spPr bwMode="auto">
              <a:xfrm>
                <a:off x="1652" y="3519"/>
                <a:ext cx="1096" cy="528"/>
              </a:xfrm>
              <a:prstGeom prst="rect">
                <a:avLst/>
              </a:prstGeom>
              <a:noFill/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</p:grpSp>
        <p:sp>
          <p:nvSpPr>
            <p:cNvPr id="27671" name="AutoShape 139"/>
            <p:cNvSpPr>
              <a:spLocks noChangeArrowheads="1"/>
            </p:cNvSpPr>
            <p:nvPr/>
          </p:nvSpPr>
          <p:spPr bwMode="auto">
            <a:xfrm>
              <a:off x="2692458" y="1432238"/>
              <a:ext cx="1969601" cy="1723916"/>
            </a:xfrm>
            <a:prstGeom prst="flowChartAlternateProcess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1" name="Picture 1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0164" y="1803737"/>
              <a:ext cx="1682296" cy="1098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7673" name="AutoShape 142"/>
            <p:cNvSpPr>
              <a:spLocks noChangeArrowheads="1"/>
            </p:cNvSpPr>
            <p:nvPr/>
          </p:nvSpPr>
          <p:spPr bwMode="auto">
            <a:xfrm>
              <a:off x="4751108" y="3301646"/>
              <a:ext cx="1969601" cy="1725274"/>
            </a:xfrm>
            <a:prstGeom prst="flowChartAlternateProcess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4" name="组合 41"/>
            <p:cNvGrpSpPr>
              <a:grpSpLocks/>
            </p:cNvGrpSpPr>
            <p:nvPr/>
          </p:nvGrpSpPr>
          <p:grpSpPr bwMode="auto">
            <a:xfrm>
              <a:off x="4863835" y="3667584"/>
              <a:ext cx="1663251" cy="1109735"/>
              <a:chOff x="4917903" y="3658230"/>
              <a:chExt cx="1773027" cy="1189475"/>
            </a:xfrm>
          </p:grpSpPr>
          <p:sp>
            <p:nvSpPr>
              <p:cNvPr id="25" name="Rectangle 144"/>
              <p:cNvSpPr>
                <a:spLocks noChangeArrowheads="1"/>
              </p:cNvSpPr>
              <p:nvPr/>
            </p:nvSpPr>
            <p:spPr bwMode="auto">
              <a:xfrm>
                <a:off x="4917903" y="3658230"/>
                <a:ext cx="1773027" cy="11894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altLang="zh-CN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" name="Group 145"/>
              <p:cNvGrpSpPr>
                <a:grpSpLocks/>
              </p:cNvGrpSpPr>
              <p:nvPr/>
            </p:nvGrpSpPr>
            <p:grpSpPr bwMode="auto">
              <a:xfrm>
                <a:off x="4947224" y="3708075"/>
                <a:ext cx="1708379" cy="1073691"/>
                <a:chOff x="0" y="0"/>
                <a:chExt cx="5331" cy="3721"/>
              </a:xfrm>
            </p:grpSpPr>
            <p:pic>
              <p:nvPicPr>
                <p:cNvPr id="27688" name="Picture 14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179" y="1794"/>
                  <a:ext cx="3014" cy="19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89" name="Picture 14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" y="58"/>
                  <a:ext cx="1962" cy="1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90" name="Picture 148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187" y="0"/>
                  <a:ext cx="3144" cy="15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7691" name="Rectangle 149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1962" cy="136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 smtClean="0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7692" name="Rectangle 150"/>
                <p:cNvSpPr>
                  <a:spLocks noChangeArrowheads="1"/>
                </p:cNvSpPr>
                <p:nvPr/>
              </p:nvSpPr>
              <p:spPr bwMode="auto">
                <a:xfrm>
                  <a:off x="1168" y="1789"/>
                  <a:ext cx="3018" cy="19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 smtClean="0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769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186" y="5"/>
                  <a:ext cx="3144" cy="1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 smtClean="0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7694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044" y="3"/>
                  <a:ext cx="1152" cy="7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mtClean="0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7695" name="Line 153"/>
                <p:cNvSpPr>
                  <a:spLocks noChangeShapeType="1"/>
                </p:cNvSpPr>
                <p:nvPr/>
              </p:nvSpPr>
              <p:spPr bwMode="auto">
                <a:xfrm>
                  <a:off x="1044" y="987"/>
                  <a:ext cx="1128" cy="5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mtClean="0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7696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1158" y="1041"/>
                  <a:ext cx="1368" cy="7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mtClean="0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7697" name="Line 155"/>
                <p:cNvSpPr>
                  <a:spLocks noChangeShapeType="1"/>
                </p:cNvSpPr>
                <p:nvPr/>
              </p:nvSpPr>
              <p:spPr bwMode="auto">
                <a:xfrm>
                  <a:off x="2670" y="1035"/>
                  <a:ext cx="1494" cy="7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mtClean="0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27675" name="AutoShape 159"/>
            <p:cNvSpPr>
              <a:spLocks noChangeArrowheads="1"/>
            </p:cNvSpPr>
            <p:nvPr/>
          </p:nvSpPr>
          <p:spPr bwMode="auto">
            <a:xfrm>
              <a:off x="4723664" y="1432238"/>
              <a:ext cx="1971003" cy="1723916"/>
            </a:xfrm>
            <a:prstGeom prst="flowChartAlternate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  <a:p>
              <a:pPr algn="ctr"/>
              <a:endParaRPr lang="en-US" altLang="zh-CN" sz="12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5" name="Picture 157" descr="未命名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46378" y="1867241"/>
              <a:ext cx="1728321" cy="8207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7677" name="Rectangle 173"/>
            <p:cNvSpPr>
              <a:spLocks noChangeArrowheads="1"/>
            </p:cNvSpPr>
            <p:nvPr/>
          </p:nvSpPr>
          <p:spPr bwMode="auto">
            <a:xfrm>
              <a:off x="4820155" y="3372492"/>
              <a:ext cx="1470285" cy="38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Simulation</a:t>
              </a:r>
            </a:p>
          </p:txBody>
        </p:sp>
        <p:sp>
          <p:nvSpPr>
            <p:cNvPr id="27678" name="Rectangle 174"/>
            <p:cNvSpPr>
              <a:spLocks noChangeArrowheads="1"/>
            </p:cNvSpPr>
            <p:nvPr/>
          </p:nvSpPr>
          <p:spPr bwMode="auto">
            <a:xfrm>
              <a:off x="2758966" y="1497724"/>
              <a:ext cx="1340068" cy="38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Design</a:t>
              </a:r>
            </a:p>
          </p:txBody>
        </p:sp>
        <p:sp>
          <p:nvSpPr>
            <p:cNvPr id="27679" name="Rectangle 175"/>
            <p:cNvSpPr>
              <a:spLocks noChangeArrowheads="1"/>
            </p:cNvSpPr>
            <p:nvPr/>
          </p:nvSpPr>
          <p:spPr bwMode="auto">
            <a:xfrm>
              <a:off x="4754110" y="1529256"/>
              <a:ext cx="1520566" cy="38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Analysis</a:t>
              </a:r>
            </a:p>
          </p:txBody>
        </p:sp>
        <p:grpSp>
          <p:nvGrpSpPr>
            <p:cNvPr id="6" name="Group 183"/>
            <p:cNvGrpSpPr>
              <a:grpSpLocks/>
            </p:cNvGrpSpPr>
            <p:nvPr/>
          </p:nvGrpSpPr>
          <p:grpSpPr bwMode="auto">
            <a:xfrm rot="5400000">
              <a:off x="4320418" y="2697347"/>
              <a:ext cx="834808" cy="861526"/>
              <a:chOff x="3133" y="2439"/>
              <a:chExt cx="615" cy="615"/>
            </a:xfrm>
          </p:grpSpPr>
          <p:sp>
            <p:nvSpPr>
              <p:cNvPr id="27684" name="AutoShape 176"/>
              <p:cNvSpPr>
                <a:spLocks noChangeArrowheads="1"/>
              </p:cNvSpPr>
              <p:nvPr/>
            </p:nvSpPr>
            <p:spPr bwMode="auto">
              <a:xfrm rot="5400000">
                <a:off x="3133" y="2439"/>
                <a:ext cx="615" cy="6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685" name="AutoShape 177"/>
              <p:cNvSpPr>
                <a:spLocks noChangeArrowheads="1"/>
              </p:cNvSpPr>
              <p:nvPr/>
            </p:nvSpPr>
            <p:spPr bwMode="auto">
              <a:xfrm rot="-5400000">
                <a:off x="3133" y="2439"/>
                <a:ext cx="615" cy="6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7681" name="Rectangle 179"/>
            <p:cNvSpPr>
              <a:spLocks noChangeArrowheads="1"/>
            </p:cNvSpPr>
            <p:nvPr/>
          </p:nvSpPr>
          <p:spPr bwMode="auto">
            <a:xfrm>
              <a:off x="2816643" y="3309428"/>
              <a:ext cx="1408516" cy="38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Testing</a:t>
              </a:r>
            </a:p>
          </p:txBody>
        </p:sp>
        <p:sp>
          <p:nvSpPr>
            <p:cNvPr id="27682" name="Rectangle 174"/>
            <p:cNvSpPr>
              <a:spLocks noChangeArrowheads="1"/>
            </p:cNvSpPr>
            <p:nvPr/>
          </p:nvSpPr>
          <p:spPr bwMode="auto">
            <a:xfrm>
              <a:off x="4393337" y="2708588"/>
              <a:ext cx="1340068" cy="318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Model</a:t>
              </a:r>
            </a:p>
          </p:txBody>
        </p:sp>
        <p:sp>
          <p:nvSpPr>
            <p:cNvPr id="27683" name="Rectangle 174"/>
            <p:cNvSpPr>
              <a:spLocks noChangeArrowheads="1"/>
            </p:cNvSpPr>
            <p:nvPr/>
          </p:nvSpPr>
          <p:spPr bwMode="auto">
            <a:xfrm>
              <a:off x="4388077" y="3239372"/>
              <a:ext cx="1340068" cy="318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based</a:t>
              </a:r>
            </a:p>
          </p:txBody>
        </p:sp>
      </p:grpSp>
      <p:grpSp>
        <p:nvGrpSpPr>
          <p:cNvPr id="7" name="组合 58"/>
          <p:cNvGrpSpPr>
            <a:grpSpLocks/>
          </p:cNvGrpSpPr>
          <p:nvPr/>
        </p:nvGrpSpPr>
        <p:grpSpPr bwMode="auto">
          <a:xfrm>
            <a:off x="323850" y="4408488"/>
            <a:ext cx="4183063" cy="909637"/>
            <a:chOff x="125413" y="2925763"/>
            <a:chExt cx="4183062" cy="909637"/>
          </a:xfrm>
        </p:grpSpPr>
        <p:pic>
          <p:nvPicPr>
            <p:cNvPr id="27667" name="Picture 6" descr="chess-logo--blu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3525" y="2925763"/>
              <a:ext cx="1430338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8" name="矩形 41"/>
            <p:cNvSpPr>
              <a:spLocks noChangeArrowheads="1"/>
            </p:cNvSpPr>
            <p:nvPr/>
          </p:nvSpPr>
          <p:spPr bwMode="auto">
            <a:xfrm>
              <a:off x="125413" y="3465513"/>
              <a:ext cx="41830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900" b="1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CHESS,  Center for Hybrid and Embedded Software Systems, UC Berkeley</a:t>
              </a:r>
            </a:p>
            <a:p>
              <a:r>
                <a:rPr lang="zh-CN" altLang="zh-CN" sz="900" b="1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混成及嵌入式软件系统中心</a:t>
              </a:r>
              <a:r>
                <a:rPr lang="en-US" altLang="zh-CN" sz="900" b="1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, </a:t>
              </a:r>
              <a:r>
                <a:rPr lang="zh-CN" altLang="zh-CN" sz="900" b="1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美国加州大学伯克利分校</a:t>
              </a:r>
              <a:r>
                <a:rPr lang="en-US" altLang="zh-CN" sz="900" b="1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 </a:t>
              </a:r>
            </a:p>
          </p:txBody>
        </p:sp>
      </p:grpSp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6138" y="5483225"/>
            <a:ext cx="917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内容占位符 3" descr="qnx.png"/>
          <p:cNvPicPr>
            <a:picLocks noChangeAspect="1"/>
          </p:cNvPicPr>
          <p:nvPr/>
        </p:nvPicPr>
        <p:blipFill>
          <a:blip r:embed="rId13" cstate="print"/>
          <a:srcRect l="24490" t="27013" r="22626" b="26917"/>
          <a:stretch>
            <a:fillRect/>
          </a:stretch>
        </p:blipFill>
        <p:spPr bwMode="auto">
          <a:xfrm>
            <a:off x="2436813" y="5461000"/>
            <a:ext cx="14144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57"/>
          <p:cNvGrpSpPr>
            <a:grpSpLocks/>
          </p:cNvGrpSpPr>
          <p:nvPr/>
        </p:nvGrpSpPr>
        <p:grpSpPr bwMode="auto">
          <a:xfrm>
            <a:off x="1116013" y="3302000"/>
            <a:ext cx="1584325" cy="1079500"/>
            <a:chOff x="1475656" y="3933056"/>
            <a:chExt cx="1584176" cy="1080120"/>
          </a:xfrm>
        </p:grpSpPr>
        <p:pic>
          <p:nvPicPr>
            <p:cNvPr id="27665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47664" y="3933056"/>
              <a:ext cx="1422722" cy="85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6" name="矩形 41"/>
            <p:cNvSpPr>
              <a:spLocks noChangeArrowheads="1"/>
            </p:cNvSpPr>
            <p:nvPr/>
          </p:nvSpPr>
          <p:spPr bwMode="auto">
            <a:xfrm>
              <a:off x="1475656" y="4782344"/>
              <a:ext cx="158417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9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日本产业技术综合研究所</a:t>
              </a:r>
              <a:endParaRPr lang="en-US" altLang="zh-CN" sz="900" b="1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9" name="组合 56"/>
          <p:cNvGrpSpPr>
            <a:grpSpLocks/>
          </p:cNvGrpSpPr>
          <p:nvPr/>
        </p:nvGrpSpPr>
        <p:grpSpPr bwMode="auto">
          <a:xfrm>
            <a:off x="2843213" y="2652713"/>
            <a:ext cx="1800225" cy="792162"/>
            <a:chOff x="323528" y="4581128"/>
            <a:chExt cx="1800200" cy="792088"/>
          </a:xfrm>
        </p:grpSpPr>
        <p:pic>
          <p:nvPicPr>
            <p:cNvPr id="27663" name="Picture 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3528" y="4581128"/>
              <a:ext cx="1736725" cy="62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4" name="矩形 41"/>
            <p:cNvSpPr>
              <a:spLocks noChangeArrowheads="1"/>
            </p:cNvSpPr>
            <p:nvPr/>
          </p:nvSpPr>
          <p:spPr bwMode="auto">
            <a:xfrm>
              <a:off x="323528" y="5142384"/>
              <a:ext cx="1800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9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法国国家信息及自动化研究院</a:t>
              </a:r>
              <a:endParaRPr lang="en-US" altLang="zh-CN" sz="900" b="1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10" name="组合 59"/>
          <p:cNvGrpSpPr>
            <a:grpSpLocks/>
          </p:cNvGrpSpPr>
          <p:nvPr/>
        </p:nvGrpSpPr>
        <p:grpSpPr bwMode="auto">
          <a:xfrm>
            <a:off x="179388" y="2492375"/>
            <a:ext cx="2755900" cy="736600"/>
            <a:chOff x="1898650" y="2530475"/>
            <a:chExt cx="2755900" cy="736600"/>
          </a:xfrm>
        </p:grpSpPr>
        <p:pic>
          <p:nvPicPr>
            <p:cNvPr id="27661" name="Picture 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63750" y="2530475"/>
              <a:ext cx="1760538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矩形 42"/>
            <p:cNvSpPr>
              <a:spLocks noChangeArrowheads="1"/>
            </p:cNvSpPr>
            <p:nvPr/>
          </p:nvSpPr>
          <p:spPr bwMode="auto">
            <a:xfrm>
              <a:off x="1898650" y="2759075"/>
              <a:ext cx="27559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/>
              <a:r>
                <a:rPr lang="en-US" altLang="zh-CN" sz="900" b="1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LIAMA, Sino French Lab in Computer Science, </a:t>
              </a:r>
            </a:p>
            <a:p>
              <a:pPr marL="342900" indent="-342900" eaLnBrk="0" hangingPunct="0"/>
              <a:r>
                <a:rPr lang="en-US" altLang="zh-CN" sz="900" b="1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Automation and Applied Mathematics</a:t>
              </a:r>
            </a:p>
            <a:p>
              <a:pPr marL="342900" indent="-342900" eaLnBrk="0" hangingPunct="0"/>
              <a:r>
                <a:rPr lang="zh-CN" altLang="en-US" sz="900" b="1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中法信息、自动化与应用数学联合实验室</a:t>
              </a:r>
              <a:endParaRPr lang="en-US" altLang="zh-CN" sz="900" b="1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52" name="标题 1"/>
          <p:cNvSpPr txBox="1">
            <a:spLocks/>
          </p:cNvSpPr>
          <p:nvPr/>
        </p:nvSpPr>
        <p:spPr bwMode="auto">
          <a:xfrm>
            <a:off x="3949700" y="222250"/>
            <a:ext cx="4737100" cy="585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中心介绍</a:t>
            </a:r>
            <a:endParaRPr lang="zh-CN" altLang="en-US" sz="3200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 descr="http://www.mips.com/global/images/ASTRI-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44624"/>
            <a:ext cx="1728192" cy="8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060450"/>
            <a:ext cx="8229600" cy="5065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zh-CN" dirty="0" smtClean="0"/>
              <a:t>ASTRI-SIAT CAS</a:t>
            </a:r>
          </a:p>
          <a:p>
            <a:pPr lvl="1">
              <a:buNone/>
            </a:pPr>
            <a:r>
              <a:rPr lang="en-US" altLang="zh-CN" sz="2000" dirty="0" smtClean="0"/>
              <a:t>	</a:t>
            </a:r>
            <a:r>
              <a:rPr lang="zh-CN" altLang="en-US" sz="2000" dirty="0" smtClean="0"/>
              <a:t>中国科学院深圳先进技术研究院和</a:t>
            </a:r>
            <a:r>
              <a:rPr lang="zh-CN" altLang="en-US" sz="2000" dirty="0" smtClean="0"/>
              <a:t>香港应用科技研究院</a:t>
            </a:r>
            <a:r>
              <a:rPr lang="zh-CN" altLang="en-US" sz="2000" dirty="0" smtClean="0"/>
              <a:t>签署</a:t>
            </a:r>
            <a:r>
              <a:rPr lang="zh-CN" altLang="en-US" sz="2000" dirty="0" smtClean="0"/>
              <a:t>合作备忘录共建</a:t>
            </a:r>
            <a:r>
              <a:rPr lang="zh-CN" altLang="en-US" sz="2000" b="1" dirty="0" smtClean="0"/>
              <a:t>深港科技创新云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lvl="1">
              <a:buNone/>
            </a:pPr>
            <a:r>
              <a:rPr lang="en-US" altLang="zh-CN" sz="2000" dirty="0" smtClean="0"/>
              <a:t>	</a:t>
            </a:r>
            <a:r>
              <a:rPr lang="zh-CN" altLang="en-US" sz="2000" dirty="0" smtClean="0"/>
              <a:t>发挥</a:t>
            </a:r>
            <a:r>
              <a:rPr lang="zh-CN" altLang="en-US" sz="2000" dirty="0" smtClean="0"/>
              <a:t>深港两地科研机构各自独特的优势</a:t>
            </a:r>
            <a:r>
              <a:rPr lang="zh-CN" altLang="en-US" sz="2000" dirty="0" smtClean="0"/>
              <a:t>，实现</a:t>
            </a:r>
            <a:r>
              <a:rPr lang="zh-CN" altLang="en-US" sz="2000" dirty="0" smtClean="0"/>
              <a:t>强强联合，促进科研资源与信息共享，推动云计算应用产业化，为深港科技、经济和社会发展做出重要贡献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>
              <a:buFontTx/>
              <a:buNone/>
            </a:pPr>
            <a:r>
              <a:rPr lang="en-US" altLang="zh-CN" dirty="0" smtClean="0"/>
              <a:t>		</a:t>
            </a:r>
          </a:p>
          <a:p>
            <a:pPr lvl="1"/>
            <a:endParaRPr lang="zh-CN" altLang="en-US" dirty="0" smtClean="0"/>
          </a:p>
        </p:txBody>
      </p:sp>
      <p:pic>
        <p:nvPicPr>
          <p:cNvPr id="27654" name="Picture 12" descr="http://www.siat.ac.cn/xwzx/tpxw/201011/W020101120470849025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222625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4" descr="http://www.siat.ac.cn/xwzx/tpxw/201011/W020101120478180735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4163" y="3222625"/>
            <a:ext cx="4762501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矩形 7"/>
          <p:cNvSpPr>
            <a:spLocks noChangeArrowheads="1"/>
          </p:cNvSpPr>
          <p:nvPr/>
        </p:nvSpPr>
        <p:spPr bwMode="auto">
          <a:xfrm>
            <a:off x="0" y="5757863"/>
            <a:ext cx="4351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香港应科院</a:t>
            </a:r>
            <a:r>
              <a:rPr lang="en-US" altLang="zh-CN" b="1" dirty="0">
                <a:solidFill>
                  <a:schemeClr val="bg1"/>
                </a:solidFill>
              </a:rPr>
              <a:t>CEO</a:t>
            </a:r>
            <a:r>
              <a:rPr lang="zh-CN" altLang="en-US" b="1" dirty="0">
                <a:solidFill>
                  <a:schemeClr val="bg1"/>
                </a:solidFill>
              </a:rPr>
              <a:t>张念坤访问先进院确立双方合作</a:t>
            </a:r>
            <a:r>
              <a:rPr lang="en-US" altLang="zh-CN" b="1" dirty="0" smtClean="0">
                <a:solidFill>
                  <a:schemeClr val="bg1"/>
                </a:solidFill>
              </a:rPr>
              <a:t>(</a:t>
            </a:r>
            <a:r>
              <a:rPr lang="en-US" altLang="zh-CN" b="1" dirty="0" smtClean="0">
                <a:solidFill>
                  <a:schemeClr val="bg1"/>
                </a:solidFill>
              </a:rPr>
              <a:t>2010</a:t>
            </a:r>
            <a:r>
              <a:rPr lang="zh-CN" altLang="en-US" b="1" dirty="0" smtClean="0">
                <a:solidFill>
                  <a:schemeClr val="bg1"/>
                </a:solidFill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</a:rPr>
              <a:t>11</a:t>
            </a:r>
            <a:r>
              <a:rPr lang="zh-CN" altLang="en-US" b="1" dirty="0">
                <a:solidFill>
                  <a:schemeClr val="bg1"/>
                </a:solidFill>
              </a:rPr>
              <a:t>月</a:t>
            </a:r>
            <a:r>
              <a:rPr lang="en-US" altLang="zh-CN" b="1" dirty="0">
                <a:solidFill>
                  <a:schemeClr val="bg1"/>
                </a:solidFill>
              </a:rPr>
              <a:t>11</a:t>
            </a:r>
            <a:r>
              <a:rPr lang="zh-CN" altLang="en-US" b="1" dirty="0">
                <a:solidFill>
                  <a:schemeClr val="bg1"/>
                </a:solidFill>
              </a:rPr>
              <a:t>日</a:t>
            </a:r>
            <a:r>
              <a:rPr lang="en-US" altLang="zh-CN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657" name="矩形 8"/>
          <p:cNvSpPr>
            <a:spLocks noChangeArrowheads="1"/>
          </p:cNvSpPr>
          <p:nvPr/>
        </p:nvSpPr>
        <p:spPr bwMode="auto">
          <a:xfrm>
            <a:off x="4565650" y="5767388"/>
            <a:ext cx="3663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第十二届高交会</a:t>
            </a:r>
            <a:r>
              <a:rPr lang="en-US" altLang="zh-CN" b="1" dirty="0" smtClean="0">
                <a:solidFill>
                  <a:schemeClr val="bg1"/>
                </a:solidFill>
              </a:rPr>
              <a:t>(2010</a:t>
            </a:r>
            <a:r>
              <a:rPr lang="zh-CN" altLang="en-US" b="1" dirty="0" smtClean="0">
                <a:solidFill>
                  <a:schemeClr val="bg1"/>
                </a:solidFill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</a:rPr>
              <a:t>11</a:t>
            </a:r>
            <a:r>
              <a:rPr lang="zh-CN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zh-CN" b="1" dirty="0">
                <a:solidFill>
                  <a:schemeClr val="bg1"/>
                </a:solidFill>
              </a:rPr>
              <a:t>16</a:t>
            </a:r>
            <a:r>
              <a:rPr lang="zh-CN" altLang="en-US" b="1" dirty="0">
                <a:solidFill>
                  <a:schemeClr val="bg1"/>
                </a:solidFill>
              </a:rPr>
              <a:t>日</a:t>
            </a:r>
            <a:r>
              <a:rPr lang="en-US" altLang="zh-CN" b="1" dirty="0">
                <a:solidFill>
                  <a:schemeClr val="bg1"/>
                </a:solidFill>
              </a:rPr>
              <a:t>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 descr="http://www.mips.com/global/images/ASTRI-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44624"/>
            <a:ext cx="1728192" cy="8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060450"/>
            <a:ext cx="8363272" cy="5065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zh-CN" dirty="0" smtClean="0"/>
              <a:t>ASTRI-SIAT CAS</a:t>
            </a:r>
          </a:p>
          <a:p>
            <a:pPr lvl="1">
              <a:buNone/>
            </a:pPr>
            <a:r>
              <a:rPr lang="en-US" altLang="zh-CN" sz="2000" dirty="0" smtClean="0"/>
              <a:t>	</a:t>
            </a:r>
            <a:r>
              <a:rPr lang="zh-CN" altLang="en-US" sz="2000" dirty="0" smtClean="0"/>
              <a:t>由中国科学院深圳先进技术研究院 谷德权</a:t>
            </a:r>
            <a:r>
              <a:rPr lang="en-US" altLang="zh-CN" sz="2000" dirty="0" smtClean="0"/>
              <a:t>/T. John Koo</a:t>
            </a:r>
            <a:r>
              <a:rPr lang="zh-CN" altLang="en-US" sz="2000" dirty="0" smtClean="0"/>
              <a:t>教授</a:t>
            </a:r>
            <a:r>
              <a:rPr lang="zh-CN" altLang="en-US" sz="2000" dirty="0" smtClean="0"/>
              <a:t>与香港应用科技研究院 卢德</a:t>
            </a:r>
            <a:r>
              <a:rPr lang="zh-CN" altLang="en-US" sz="2000" dirty="0" smtClean="0"/>
              <a:t>星</a:t>
            </a:r>
            <a:r>
              <a:rPr lang="en-US" altLang="zh-CN" sz="2000" dirty="0" smtClean="0"/>
              <a:t>/T. S. Lo</a:t>
            </a:r>
            <a:r>
              <a:rPr lang="zh-CN" altLang="en-US" sz="2000" dirty="0" smtClean="0"/>
              <a:t>博士牵头</a:t>
            </a:r>
            <a:r>
              <a:rPr lang="zh-CN" altLang="en-US" sz="2000" dirty="0" smtClean="0"/>
              <a:t>完成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</a:rPr>
              <a:t>的</a:t>
            </a:r>
            <a:r>
              <a:rPr lang="en-US" altLang="zh-CN" sz="2000" dirty="0" smtClean="0"/>
              <a:t>System </a:t>
            </a:r>
            <a:r>
              <a:rPr lang="en-US" altLang="zh-CN" sz="2000" dirty="0" smtClean="0"/>
              <a:t>Design &amp; HPC </a:t>
            </a:r>
            <a:r>
              <a:rPr lang="en-US" altLang="zh-CN" sz="2000" dirty="0" smtClean="0"/>
              <a:t>benchmarking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</a:rPr>
              <a:t>。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</a:rPr>
              <a:t>旨在在先进院为应科院提供对等云系统的可行性研究，为先进院与应科院开展后续合作做好铺垫。</a:t>
            </a:r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>
              <a:buNone/>
            </a:pPr>
            <a:r>
              <a:rPr lang="en-US" altLang="zh-CN" sz="2000" dirty="0" smtClean="0"/>
              <a:t>	</a:t>
            </a:r>
            <a:endParaRPr lang="zh-CN" altLang="en-US" dirty="0" smtClean="0"/>
          </a:p>
        </p:txBody>
      </p:sp>
      <p:pic>
        <p:nvPicPr>
          <p:cNvPr id="30722" name="Picture 2" descr="DSCF2747"/>
          <p:cNvPicPr>
            <a:picLocks noChangeAspect="1" noChangeArrowheads="1"/>
          </p:cNvPicPr>
          <p:nvPr/>
        </p:nvPicPr>
        <p:blipFill>
          <a:blip r:embed="rId4" cstate="print"/>
          <a:srcRect l="15499" t="7510" r="9825" b="13634"/>
          <a:stretch>
            <a:fillRect/>
          </a:stretch>
        </p:blipFill>
        <p:spPr bwMode="auto">
          <a:xfrm>
            <a:off x="2646643" y="2780927"/>
            <a:ext cx="4464496" cy="353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771800" y="5517232"/>
            <a:ext cx="435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双方技术人员合影</a:t>
            </a:r>
            <a:r>
              <a:rPr lang="zh-CN" altLang="en-US" b="1" dirty="0" smtClean="0">
                <a:solidFill>
                  <a:schemeClr val="bg1"/>
                </a:solidFill>
              </a:rPr>
              <a:t>留念</a:t>
            </a:r>
            <a:r>
              <a:rPr lang="en-US" altLang="zh-CN" b="1" dirty="0" smtClean="0">
                <a:solidFill>
                  <a:schemeClr val="bg1"/>
                </a:solidFill>
              </a:rPr>
              <a:t>(2012</a:t>
            </a:r>
            <a:r>
              <a:rPr lang="zh-CN" altLang="en-US" b="1" dirty="0" smtClean="0">
                <a:solidFill>
                  <a:schemeClr val="bg1"/>
                </a:solidFill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</a:rPr>
              <a:t>4</a:t>
            </a:r>
            <a:r>
              <a:rPr lang="zh-CN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zh-CN" b="1" dirty="0" smtClean="0">
                <a:solidFill>
                  <a:schemeClr val="bg1"/>
                </a:solidFill>
              </a:rPr>
              <a:t>18</a:t>
            </a:r>
            <a:r>
              <a:rPr lang="zh-CN" altLang="en-US" b="1" dirty="0" smtClean="0">
                <a:solidFill>
                  <a:schemeClr val="bg1"/>
                </a:solidFill>
              </a:rPr>
              <a:t>日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PPT模版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矩形 9"/>
          <p:cNvSpPr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深圳先进技术研究院是</a:t>
            </a:r>
            <a:r>
              <a:rPr lang="en-US" altLang="zh-CN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zh-CN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年中国科学院和深圳市共同在深圳按新的体制机制共建的、集应用基础研究和产业化为一体的新型的科研机构，是新时期科研体制改革的产物</a:t>
            </a:r>
          </a:p>
        </p:txBody>
      </p:sp>
      <p:pic>
        <p:nvPicPr>
          <p:cNvPr id="5122" name="Picture 2" descr="http://pigimg.zhongso.com/space/gallery/基因健康网/727221-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92" y="1772815"/>
            <a:ext cx="3695282" cy="26842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24996" name="矩形 4"/>
          <p:cNvSpPr>
            <a:spLocks noChangeArrowheads="1"/>
          </p:cNvSpPr>
          <p:nvPr/>
        </p:nvSpPr>
        <p:spPr bwMode="auto">
          <a:xfrm>
            <a:off x="179388" y="4508500"/>
            <a:ext cx="352901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“坚持走中国特色自主创新道路，为建设创新型国家而努力奋斗！”</a:t>
            </a:r>
            <a:endParaRPr lang="en-US" altLang="zh-CN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——2006</a:t>
            </a:r>
            <a:r>
              <a:rPr lang="zh-CN" altLang="en-US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月全国科技大会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51263" y="2205038"/>
            <a:ext cx="5357812" cy="4429125"/>
            <a:chOff x="830" y="331"/>
            <a:chExt cx="4453" cy="3611"/>
          </a:xfrm>
        </p:grpSpPr>
        <p:sp>
          <p:nvSpPr>
            <p:cNvPr id="724998" name="Freeform 7"/>
            <p:cNvSpPr>
              <a:spLocks/>
            </p:cNvSpPr>
            <p:nvPr/>
          </p:nvSpPr>
          <p:spPr bwMode="auto">
            <a:xfrm>
              <a:off x="830" y="331"/>
              <a:ext cx="4453" cy="3414"/>
            </a:xfrm>
            <a:custGeom>
              <a:avLst/>
              <a:gdLst>
                <a:gd name="T0" fmla="*/ 3442 w 4453"/>
                <a:gd name="T1" fmla="*/ 29 h 3414"/>
                <a:gd name="T2" fmla="*/ 3425 w 4453"/>
                <a:gd name="T3" fmla="*/ 161 h 3414"/>
                <a:gd name="T4" fmla="*/ 3294 w 4453"/>
                <a:gd name="T5" fmla="*/ 413 h 3414"/>
                <a:gd name="T6" fmla="*/ 3138 w 4453"/>
                <a:gd name="T7" fmla="*/ 629 h 3414"/>
                <a:gd name="T8" fmla="*/ 3438 w 4453"/>
                <a:gd name="T9" fmla="*/ 653 h 3414"/>
                <a:gd name="T10" fmla="*/ 3304 w 4453"/>
                <a:gd name="T11" fmla="*/ 737 h 3414"/>
                <a:gd name="T12" fmla="*/ 3090 w 4453"/>
                <a:gd name="T13" fmla="*/ 929 h 3414"/>
                <a:gd name="T14" fmla="*/ 2914 w 4453"/>
                <a:gd name="T15" fmla="*/ 1053 h 3414"/>
                <a:gd name="T16" fmla="*/ 2533 w 4453"/>
                <a:gd name="T17" fmla="*/ 1230 h 3414"/>
                <a:gd name="T18" fmla="*/ 2122 w 4453"/>
                <a:gd name="T19" fmla="*/ 1177 h 3414"/>
                <a:gd name="T20" fmla="*/ 1734 w 4453"/>
                <a:gd name="T21" fmla="*/ 998 h 3414"/>
                <a:gd name="T22" fmla="*/ 1455 w 4453"/>
                <a:gd name="T23" fmla="*/ 840 h 3414"/>
                <a:gd name="T24" fmla="*/ 1437 w 4453"/>
                <a:gd name="T25" fmla="*/ 589 h 3414"/>
                <a:gd name="T26" fmla="*/ 1122 w 4453"/>
                <a:gd name="T27" fmla="*/ 477 h 3414"/>
                <a:gd name="T28" fmla="*/ 950 w 4453"/>
                <a:gd name="T29" fmla="*/ 549 h 3414"/>
                <a:gd name="T30" fmla="*/ 726 w 4453"/>
                <a:gd name="T31" fmla="*/ 701 h 3414"/>
                <a:gd name="T32" fmla="*/ 590 w 4453"/>
                <a:gd name="T33" fmla="*/ 913 h 3414"/>
                <a:gd name="T34" fmla="*/ 242 w 4453"/>
                <a:gd name="T35" fmla="*/ 1093 h 3414"/>
                <a:gd name="T36" fmla="*/ 53 w 4453"/>
                <a:gd name="T37" fmla="*/ 1230 h 3414"/>
                <a:gd name="T38" fmla="*/ 108 w 4453"/>
                <a:gd name="T39" fmla="*/ 1471 h 3414"/>
                <a:gd name="T40" fmla="*/ 229 w 4453"/>
                <a:gd name="T41" fmla="*/ 1657 h 3414"/>
                <a:gd name="T42" fmla="*/ 194 w 4453"/>
                <a:gd name="T43" fmla="*/ 1949 h 3414"/>
                <a:gd name="T44" fmla="*/ 362 w 4453"/>
                <a:gd name="T45" fmla="*/ 2217 h 3414"/>
                <a:gd name="T46" fmla="*/ 594 w 4453"/>
                <a:gd name="T47" fmla="*/ 2349 h 3414"/>
                <a:gd name="T48" fmla="*/ 806 w 4453"/>
                <a:gd name="T49" fmla="*/ 2521 h 3414"/>
                <a:gd name="T50" fmla="*/ 991 w 4453"/>
                <a:gd name="T51" fmla="*/ 2633 h 3414"/>
                <a:gd name="T52" fmla="*/ 1226 w 4453"/>
                <a:gd name="T53" fmla="*/ 2585 h 3414"/>
                <a:gd name="T54" fmla="*/ 1455 w 4453"/>
                <a:gd name="T55" fmla="*/ 2688 h 3414"/>
                <a:gd name="T56" fmla="*/ 1786 w 4453"/>
                <a:gd name="T57" fmla="*/ 2609 h 3414"/>
                <a:gd name="T58" fmla="*/ 1738 w 4453"/>
                <a:gd name="T59" fmla="*/ 2977 h 3414"/>
                <a:gd name="T60" fmla="*/ 1918 w 4453"/>
                <a:gd name="T61" fmla="*/ 3153 h 3414"/>
                <a:gd name="T62" fmla="*/ 1950 w 4453"/>
                <a:gd name="T63" fmla="*/ 3297 h 3414"/>
                <a:gd name="T64" fmla="*/ 2106 w 4453"/>
                <a:gd name="T65" fmla="*/ 3274 h 3414"/>
                <a:gd name="T66" fmla="*/ 2394 w 4453"/>
                <a:gd name="T67" fmla="*/ 3181 h 3414"/>
                <a:gd name="T68" fmla="*/ 2546 w 4453"/>
                <a:gd name="T69" fmla="*/ 3173 h 3414"/>
                <a:gd name="T70" fmla="*/ 2806 w 4453"/>
                <a:gd name="T71" fmla="*/ 3317 h 3414"/>
                <a:gd name="T72" fmla="*/ 2942 w 4453"/>
                <a:gd name="T73" fmla="*/ 3401 h 3414"/>
                <a:gd name="T74" fmla="*/ 3106 w 4453"/>
                <a:gd name="T75" fmla="*/ 3245 h 3414"/>
                <a:gd name="T76" fmla="*/ 3266 w 4453"/>
                <a:gd name="T77" fmla="*/ 3229 h 3414"/>
                <a:gd name="T78" fmla="*/ 3566 w 4453"/>
                <a:gd name="T79" fmla="*/ 3029 h 3414"/>
                <a:gd name="T80" fmla="*/ 3657 w 4453"/>
                <a:gd name="T81" fmla="*/ 2939 h 3414"/>
                <a:gd name="T82" fmla="*/ 3826 w 4453"/>
                <a:gd name="T83" fmla="*/ 2569 h 3414"/>
                <a:gd name="T84" fmla="*/ 3908 w 4453"/>
                <a:gd name="T85" fmla="*/ 2410 h 3414"/>
                <a:gd name="T86" fmla="*/ 3880 w 4453"/>
                <a:gd name="T87" fmla="*/ 2242 h 3414"/>
                <a:gd name="T88" fmla="*/ 3750 w 4453"/>
                <a:gd name="T89" fmla="*/ 2001 h 3414"/>
                <a:gd name="T90" fmla="*/ 3704 w 4453"/>
                <a:gd name="T91" fmla="*/ 1722 h 3414"/>
                <a:gd name="T92" fmla="*/ 3797 w 4453"/>
                <a:gd name="T93" fmla="*/ 1592 h 3414"/>
                <a:gd name="T94" fmla="*/ 3618 w 4453"/>
                <a:gd name="T95" fmla="*/ 1633 h 3414"/>
                <a:gd name="T96" fmla="*/ 3418 w 4453"/>
                <a:gd name="T97" fmla="*/ 1493 h 3414"/>
                <a:gd name="T98" fmla="*/ 3670 w 4453"/>
                <a:gd name="T99" fmla="*/ 1277 h 3414"/>
                <a:gd name="T100" fmla="*/ 3704 w 4453"/>
                <a:gd name="T101" fmla="*/ 1471 h 3414"/>
                <a:gd name="T102" fmla="*/ 3874 w 4453"/>
                <a:gd name="T103" fmla="*/ 1353 h 3414"/>
                <a:gd name="T104" fmla="*/ 4086 w 4453"/>
                <a:gd name="T105" fmla="*/ 1133 h 3414"/>
                <a:gd name="T106" fmla="*/ 4170 w 4453"/>
                <a:gd name="T107" fmla="*/ 1069 h 3414"/>
                <a:gd name="T108" fmla="*/ 4342 w 4453"/>
                <a:gd name="T109" fmla="*/ 997 h 3414"/>
                <a:gd name="T110" fmla="*/ 4430 w 4453"/>
                <a:gd name="T111" fmla="*/ 689 h 3414"/>
                <a:gd name="T112" fmla="*/ 4442 w 4453"/>
                <a:gd name="T113" fmla="*/ 441 h 3414"/>
                <a:gd name="T114" fmla="*/ 4280 w 4453"/>
                <a:gd name="T115" fmla="*/ 422 h 3414"/>
                <a:gd name="T116" fmla="*/ 4159 w 4453"/>
                <a:gd name="T117" fmla="*/ 366 h 3414"/>
                <a:gd name="T118" fmla="*/ 3843 w 4453"/>
                <a:gd name="T119" fmla="*/ 180 h 3414"/>
                <a:gd name="T120" fmla="*/ 3704 w 4453"/>
                <a:gd name="T121" fmla="*/ 13 h 34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53"/>
                <a:gd name="T184" fmla="*/ 0 h 3414"/>
                <a:gd name="T185" fmla="*/ 4453 w 4453"/>
                <a:gd name="T186" fmla="*/ 3414 h 34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53" h="3414">
                  <a:moveTo>
                    <a:pt x="3704" y="13"/>
                  </a:moveTo>
                  <a:cubicBezTo>
                    <a:pt x="3635" y="7"/>
                    <a:pt x="3628" y="21"/>
                    <a:pt x="3566" y="1"/>
                  </a:cubicBezTo>
                  <a:cubicBezTo>
                    <a:pt x="3532" y="1"/>
                    <a:pt x="3518" y="25"/>
                    <a:pt x="3498" y="29"/>
                  </a:cubicBezTo>
                  <a:cubicBezTo>
                    <a:pt x="3477" y="34"/>
                    <a:pt x="3456" y="26"/>
                    <a:pt x="3442" y="29"/>
                  </a:cubicBezTo>
                  <a:cubicBezTo>
                    <a:pt x="3433" y="38"/>
                    <a:pt x="3427" y="43"/>
                    <a:pt x="3416" y="50"/>
                  </a:cubicBezTo>
                  <a:cubicBezTo>
                    <a:pt x="3373" y="78"/>
                    <a:pt x="3396" y="34"/>
                    <a:pt x="3379" y="87"/>
                  </a:cubicBezTo>
                  <a:cubicBezTo>
                    <a:pt x="3382" y="109"/>
                    <a:pt x="3376" y="133"/>
                    <a:pt x="3388" y="152"/>
                  </a:cubicBezTo>
                  <a:cubicBezTo>
                    <a:pt x="3395" y="163"/>
                    <a:pt x="3417" y="151"/>
                    <a:pt x="3425" y="161"/>
                  </a:cubicBezTo>
                  <a:cubicBezTo>
                    <a:pt x="3440" y="181"/>
                    <a:pt x="3386" y="238"/>
                    <a:pt x="3382" y="241"/>
                  </a:cubicBezTo>
                  <a:cubicBezTo>
                    <a:pt x="3345" y="295"/>
                    <a:pt x="3378" y="213"/>
                    <a:pt x="3360" y="310"/>
                  </a:cubicBezTo>
                  <a:cubicBezTo>
                    <a:pt x="3355" y="335"/>
                    <a:pt x="3362" y="370"/>
                    <a:pt x="3341" y="384"/>
                  </a:cubicBezTo>
                  <a:cubicBezTo>
                    <a:pt x="3330" y="401"/>
                    <a:pt x="3317" y="402"/>
                    <a:pt x="3294" y="413"/>
                  </a:cubicBezTo>
                  <a:cubicBezTo>
                    <a:pt x="3278" y="416"/>
                    <a:pt x="3257" y="399"/>
                    <a:pt x="3242" y="405"/>
                  </a:cubicBezTo>
                  <a:cubicBezTo>
                    <a:pt x="3227" y="411"/>
                    <a:pt x="3216" y="429"/>
                    <a:pt x="3202" y="449"/>
                  </a:cubicBezTo>
                  <a:cubicBezTo>
                    <a:pt x="3179" y="515"/>
                    <a:pt x="3199" y="494"/>
                    <a:pt x="3156" y="524"/>
                  </a:cubicBezTo>
                  <a:cubicBezTo>
                    <a:pt x="3148" y="551"/>
                    <a:pt x="3132" y="611"/>
                    <a:pt x="3138" y="629"/>
                  </a:cubicBezTo>
                  <a:cubicBezTo>
                    <a:pt x="3144" y="647"/>
                    <a:pt x="3167" y="635"/>
                    <a:pt x="3193" y="635"/>
                  </a:cubicBezTo>
                  <a:cubicBezTo>
                    <a:pt x="3227" y="632"/>
                    <a:pt x="3262" y="633"/>
                    <a:pt x="3295" y="626"/>
                  </a:cubicBezTo>
                  <a:cubicBezTo>
                    <a:pt x="3370" y="610"/>
                    <a:pt x="3296" y="581"/>
                    <a:pt x="3386" y="605"/>
                  </a:cubicBezTo>
                  <a:cubicBezTo>
                    <a:pt x="3408" y="636"/>
                    <a:pt x="3402" y="641"/>
                    <a:pt x="3438" y="653"/>
                  </a:cubicBezTo>
                  <a:cubicBezTo>
                    <a:pt x="3441" y="662"/>
                    <a:pt x="3487" y="706"/>
                    <a:pt x="3478" y="709"/>
                  </a:cubicBezTo>
                  <a:cubicBezTo>
                    <a:pt x="3471" y="718"/>
                    <a:pt x="3432" y="693"/>
                    <a:pt x="3406" y="693"/>
                  </a:cubicBezTo>
                  <a:cubicBezTo>
                    <a:pt x="3385" y="695"/>
                    <a:pt x="3367" y="714"/>
                    <a:pt x="3350" y="721"/>
                  </a:cubicBezTo>
                  <a:cubicBezTo>
                    <a:pt x="3339" y="724"/>
                    <a:pt x="3312" y="729"/>
                    <a:pt x="3304" y="737"/>
                  </a:cubicBezTo>
                  <a:cubicBezTo>
                    <a:pt x="3284" y="756"/>
                    <a:pt x="3272" y="757"/>
                    <a:pt x="3248" y="765"/>
                  </a:cubicBezTo>
                  <a:cubicBezTo>
                    <a:pt x="3233" y="813"/>
                    <a:pt x="3242" y="830"/>
                    <a:pt x="3194" y="845"/>
                  </a:cubicBezTo>
                  <a:cubicBezTo>
                    <a:pt x="3179" y="893"/>
                    <a:pt x="3163" y="847"/>
                    <a:pt x="3122" y="869"/>
                  </a:cubicBezTo>
                  <a:cubicBezTo>
                    <a:pt x="3102" y="880"/>
                    <a:pt x="3090" y="929"/>
                    <a:pt x="3090" y="929"/>
                  </a:cubicBezTo>
                  <a:cubicBezTo>
                    <a:pt x="3074" y="933"/>
                    <a:pt x="3068" y="946"/>
                    <a:pt x="3046" y="945"/>
                  </a:cubicBezTo>
                  <a:cubicBezTo>
                    <a:pt x="3024" y="944"/>
                    <a:pt x="2984" y="921"/>
                    <a:pt x="2960" y="923"/>
                  </a:cubicBezTo>
                  <a:cubicBezTo>
                    <a:pt x="2940" y="933"/>
                    <a:pt x="2905" y="960"/>
                    <a:pt x="2905" y="960"/>
                  </a:cubicBezTo>
                  <a:cubicBezTo>
                    <a:pt x="2875" y="1004"/>
                    <a:pt x="2886" y="1011"/>
                    <a:pt x="2914" y="1053"/>
                  </a:cubicBezTo>
                  <a:cubicBezTo>
                    <a:pt x="2900" y="1096"/>
                    <a:pt x="2886" y="1084"/>
                    <a:pt x="2849" y="1109"/>
                  </a:cubicBezTo>
                  <a:cubicBezTo>
                    <a:pt x="2822" y="1194"/>
                    <a:pt x="2681" y="1188"/>
                    <a:pt x="2617" y="1193"/>
                  </a:cubicBezTo>
                  <a:cubicBezTo>
                    <a:pt x="2598" y="1199"/>
                    <a:pt x="2577" y="1200"/>
                    <a:pt x="2561" y="1211"/>
                  </a:cubicBezTo>
                  <a:cubicBezTo>
                    <a:pt x="2552" y="1217"/>
                    <a:pt x="2543" y="1225"/>
                    <a:pt x="2533" y="1230"/>
                  </a:cubicBezTo>
                  <a:cubicBezTo>
                    <a:pt x="2515" y="1238"/>
                    <a:pt x="2470" y="1265"/>
                    <a:pt x="2470" y="1265"/>
                  </a:cubicBezTo>
                  <a:cubicBezTo>
                    <a:pt x="2402" y="1311"/>
                    <a:pt x="2350" y="1230"/>
                    <a:pt x="2282" y="1220"/>
                  </a:cubicBezTo>
                  <a:cubicBezTo>
                    <a:pt x="2248" y="1215"/>
                    <a:pt x="2264" y="1212"/>
                    <a:pt x="2230" y="1209"/>
                  </a:cubicBezTo>
                  <a:cubicBezTo>
                    <a:pt x="2198" y="1189"/>
                    <a:pt x="2158" y="1190"/>
                    <a:pt x="2122" y="1177"/>
                  </a:cubicBezTo>
                  <a:cubicBezTo>
                    <a:pt x="2037" y="1200"/>
                    <a:pt x="1904" y="1155"/>
                    <a:pt x="1818" y="1145"/>
                  </a:cubicBezTo>
                  <a:cubicBezTo>
                    <a:pt x="1801" y="1134"/>
                    <a:pt x="1781" y="1099"/>
                    <a:pt x="1771" y="1081"/>
                  </a:cubicBezTo>
                  <a:cubicBezTo>
                    <a:pt x="1762" y="1064"/>
                    <a:pt x="1764" y="1041"/>
                    <a:pt x="1753" y="1025"/>
                  </a:cubicBezTo>
                  <a:cubicBezTo>
                    <a:pt x="1747" y="1016"/>
                    <a:pt x="1741" y="1006"/>
                    <a:pt x="1734" y="998"/>
                  </a:cubicBezTo>
                  <a:cubicBezTo>
                    <a:pt x="1725" y="988"/>
                    <a:pt x="1714" y="980"/>
                    <a:pt x="1706" y="970"/>
                  </a:cubicBezTo>
                  <a:cubicBezTo>
                    <a:pt x="1667" y="920"/>
                    <a:pt x="1672" y="905"/>
                    <a:pt x="1613" y="886"/>
                  </a:cubicBezTo>
                  <a:cubicBezTo>
                    <a:pt x="1582" y="866"/>
                    <a:pt x="1560" y="877"/>
                    <a:pt x="1534" y="869"/>
                  </a:cubicBezTo>
                  <a:cubicBezTo>
                    <a:pt x="1508" y="861"/>
                    <a:pt x="1468" y="855"/>
                    <a:pt x="1455" y="840"/>
                  </a:cubicBezTo>
                  <a:cubicBezTo>
                    <a:pt x="1436" y="782"/>
                    <a:pt x="1425" y="823"/>
                    <a:pt x="1454" y="777"/>
                  </a:cubicBezTo>
                  <a:cubicBezTo>
                    <a:pt x="1464" y="760"/>
                    <a:pt x="1470" y="741"/>
                    <a:pt x="1470" y="741"/>
                  </a:cubicBezTo>
                  <a:cubicBezTo>
                    <a:pt x="1467" y="710"/>
                    <a:pt x="1473" y="679"/>
                    <a:pt x="1466" y="649"/>
                  </a:cubicBezTo>
                  <a:cubicBezTo>
                    <a:pt x="1462" y="630"/>
                    <a:pt x="1447" y="601"/>
                    <a:pt x="1437" y="589"/>
                  </a:cubicBezTo>
                  <a:cubicBezTo>
                    <a:pt x="1397" y="541"/>
                    <a:pt x="1378" y="549"/>
                    <a:pt x="1334" y="505"/>
                  </a:cubicBezTo>
                  <a:cubicBezTo>
                    <a:pt x="1313" y="447"/>
                    <a:pt x="1311" y="386"/>
                    <a:pt x="1266" y="401"/>
                  </a:cubicBezTo>
                  <a:cubicBezTo>
                    <a:pt x="1257" y="407"/>
                    <a:pt x="1217" y="464"/>
                    <a:pt x="1206" y="465"/>
                  </a:cubicBezTo>
                  <a:cubicBezTo>
                    <a:pt x="1198" y="477"/>
                    <a:pt x="1139" y="457"/>
                    <a:pt x="1122" y="477"/>
                  </a:cubicBezTo>
                  <a:cubicBezTo>
                    <a:pt x="1105" y="497"/>
                    <a:pt x="1119" y="567"/>
                    <a:pt x="1106" y="585"/>
                  </a:cubicBezTo>
                  <a:cubicBezTo>
                    <a:pt x="1090" y="582"/>
                    <a:pt x="1056" y="593"/>
                    <a:pt x="1042" y="585"/>
                  </a:cubicBezTo>
                  <a:cubicBezTo>
                    <a:pt x="1032" y="580"/>
                    <a:pt x="994" y="569"/>
                    <a:pt x="986" y="561"/>
                  </a:cubicBezTo>
                  <a:cubicBezTo>
                    <a:pt x="964" y="556"/>
                    <a:pt x="966" y="546"/>
                    <a:pt x="950" y="549"/>
                  </a:cubicBezTo>
                  <a:cubicBezTo>
                    <a:pt x="929" y="555"/>
                    <a:pt x="909" y="581"/>
                    <a:pt x="890" y="609"/>
                  </a:cubicBezTo>
                  <a:cubicBezTo>
                    <a:pt x="861" y="652"/>
                    <a:pt x="846" y="663"/>
                    <a:pt x="838" y="717"/>
                  </a:cubicBezTo>
                  <a:cubicBezTo>
                    <a:pt x="824" y="735"/>
                    <a:pt x="801" y="696"/>
                    <a:pt x="782" y="693"/>
                  </a:cubicBezTo>
                  <a:cubicBezTo>
                    <a:pt x="763" y="690"/>
                    <a:pt x="749" y="698"/>
                    <a:pt x="726" y="701"/>
                  </a:cubicBezTo>
                  <a:cubicBezTo>
                    <a:pt x="700" y="701"/>
                    <a:pt x="655" y="697"/>
                    <a:pt x="646" y="709"/>
                  </a:cubicBezTo>
                  <a:cubicBezTo>
                    <a:pt x="637" y="721"/>
                    <a:pt x="668" y="747"/>
                    <a:pt x="670" y="773"/>
                  </a:cubicBezTo>
                  <a:cubicBezTo>
                    <a:pt x="663" y="797"/>
                    <a:pt x="671" y="842"/>
                    <a:pt x="658" y="865"/>
                  </a:cubicBezTo>
                  <a:cubicBezTo>
                    <a:pt x="645" y="888"/>
                    <a:pt x="601" y="894"/>
                    <a:pt x="590" y="913"/>
                  </a:cubicBezTo>
                  <a:cubicBezTo>
                    <a:pt x="570" y="1018"/>
                    <a:pt x="638" y="918"/>
                    <a:pt x="590" y="977"/>
                  </a:cubicBezTo>
                  <a:cubicBezTo>
                    <a:pt x="582" y="987"/>
                    <a:pt x="565" y="1013"/>
                    <a:pt x="545" y="1016"/>
                  </a:cubicBezTo>
                  <a:cubicBezTo>
                    <a:pt x="478" y="1027"/>
                    <a:pt x="409" y="1022"/>
                    <a:pt x="341" y="1025"/>
                  </a:cubicBezTo>
                  <a:cubicBezTo>
                    <a:pt x="262" y="1079"/>
                    <a:pt x="296" y="1120"/>
                    <a:pt x="242" y="1093"/>
                  </a:cubicBezTo>
                  <a:cubicBezTo>
                    <a:pt x="233" y="1089"/>
                    <a:pt x="227" y="1048"/>
                    <a:pt x="218" y="1045"/>
                  </a:cubicBezTo>
                  <a:cubicBezTo>
                    <a:pt x="178" y="1048"/>
                    <a:pt x="170" y="1038"/>
                    <a:pt x="130" y="1045"/>
                  </a:cubicBezTo>
                  <a:cubicBezTo>
                    <a:pt x="102" y="1050"/>
                    <a:pt x="37" y="1125"/>
                    <a:pt x="14" y="1141"/>
                  </a:cubicBezTo>
                  <a:cubicBezTo>
                    <a:pt x="5" y="1208"/>
                    <a:pt x="0" y="1194"/>
                    <a:pt x="53" y="1230"/>
                  </a:cubicBezTo>
                  <a:cubicBezTo>
                    <a:pt x="58" y="1265"/>
                    <a:pt x="83" y="1319"/>
                    <a:pt x="78" y="1337"/>
                  </a:cubicBezTo>
                  <a:cubicBezTo>
                    <a:pt x="73" y="1355"/>
                    <a:pt x="26" y="1328"/>
                    <a:pt x="25" y="1341"/>
                  </a:cubicBezTo>
                  <a:cubicBezTo>
                    <a:pt x="46" y="1408"/>
                    <a:pt x="27" y="1386"/>
                    <a:pt x="71" y="1416"/>
                  </a:cubicBezTo>
                  <a:cubicBezTo>
                    <a:pt x="83" y="1434"/>
                    <a:pt x="105" y="1449"/>
                    <a:pt x="108" y="1471"/>
                  </a:cubicBezTo>
                  <a:cubicBezTo>
                    <a:pt x="120" y="1547"/>
                    <a:pt x="100" y="1523"/>
                    <a:pt x="145" y="1555"/>
                  </a:cubicBezTo>
                  <a:cubicBezTo>
                    <a:pt x="154" y="1581"/>
                    <a:pt x="158" y="1573"/>
                    <a:pt x="186" y="1589"/>
                  </a:cubicBezTo>
                  <a:cubicBezTo>
                    <a:pt x="203" y="1598"/>
                    <a:pt x="238" y="1629"/>
                    <a:pt x="238" y="1629"/>
                  </a:cubicBezTo>
                  <a:cubicBezTo>
                    <a:pt x="235" y="1638"/>
                    <a:pt x="226" y="1648"/>
                    <a:pt x="229" y="1657"/>
                  </a:cubicBezTo>
                  <a:cubicBezTo>
                    <a:pt x="236" y="1678"/>
                    <a:pt x="274" y="1753"/>
                    <a:pt x="274" y="1753"/>
                  </a:cubicBezTo>
                  <a:cubicBezTo>
                    <a:pt x="264" y="1826"/>
                    <a:pt x="243" y="1808"/>
                    <a:pt x="266" y="1880"/>
                  </a:cubicBezTo>
                  <a:cubicBezTo>
                    <a:pt x="248" y="1936"/>
                    <a:pt x="271" y="1894"/>
                    <a:pt x="229" y="1889"/>
                  </a:cubicBezTo>
                  <a:cubicBezTo>
                    <a:pt x="213" y="1887"/>
                    <a:pt x="209" y="1946"/>
                    <a:pt x="194" y="1949"/>
                  </a:cubicBezTo>
                  <a:cubicBezTo>
                    <a:pt x="203" y="2039"/>
                    <a:pt x="195" y="2041"/>
                    <a:pt x="257" y="2103"/>
                  </a:cubicBezTo>
                  <a:cubicBezTo>
                    <a:pt x="272" y="2143"/>
                    <a:pt x="283" y="2106"/>
                    <a:pt x="294" y="2117"/>
                  </a:cubicBezTo>
                  <a:cubicBezTo>
                    <a:pt x="305" y="2128"/>
                    <a:pt x="311" y="2151"/>
                    <a:pt x="322" y="2168"/>
                  </a:cubicBezTo>
                  <a:cubicBezTo>
                    <a:pt x="331" y="2174"/>
                    <a:pt x="351" y="2214"/>
                    <a:pt x="362" y="2217"/>
                  </a:cubicBezTo>
                  <a:cubicBezTo>
                    <a:pt x="381" y="2223"/>
                    <a:pt x="450" y="2217"/>
                    <a:pt x="450" y="2217"/>
                  </a:cubicBezTo>
                  <a:cubicBezTo>
                    <a:pt x="479" y="2247"/>
                    <a:pt x="457" y="2236"/>
                    <a:pt x="480" y="2270"/>
                  </a:cubicBezTo>
                  <a:cubicBezTo>
                    <a:pt x="496" y="2291"/>
                    <a:pt x="515" y="2304"/>
                    <a:pt x="534" y="2317"/>
                  </a:cubicBezTo>
                  <a:cubicBezTo>
                    <a:pt x="553" y="2330"/>
                    <a:pt x="576" y="2329"/>
                    <a:pt x="594" y="2349"/>
                  </a:cubicBezTo>
                  <a:cubicBezTo>
                    <a:pt x="609" y="2427"/>
                    <a:pt x="580" y="2375"/>
                    <a:pt x="642" y="2437"/>
                  </a:cubicBezTo>
                  <a:cubicBezTo>
                    <a:pt x="670" y="2407"/>
                    <a:pt x="695" y="2470"/>
                    <a:pt x="706" y="2481"/>
                  </a:cubicBezTo>
                  <a:cubicBezTo>
                    <a:pt x="710" y="2486"/>
                    <a:pt x="729" y="2506"/>
                    <a:pt x="746" y="2513"/>
                  </a:cubicBezTo>
                  <a:cubicBezTo>
                    <a:pt x="763" y="2520"/>
                    <a:pt x="786" y="2514"/>
                    <a:pt x="806" y="2521"/>
                  </a:cubicBezTo>
                  <a:cubicBezTo>
                    <a:pt x="826" y="2528"/>
                    <a:pt x="836" y="2550"/>
                    <a:pt x="866" y="2553"/>
                  </a:cubicBezTo>
                  <a:cubicBezTo>
                    <a:pt x="896" y="2556"/>
                    <a:pt x="969" y="2537"/>
                    <a:pt x="986" y="2541"/>
                  </a:cubicBezTo>
                  <a:cubicBezTo>
                    <a:pt x="1003" y="2545"/>
                    <a:pt x="965" y="2562"/>
                    <a:pt x="966" y="2577"/>
                  </a:cubicBezTo>
                  <a:cubicBezTo>
                    <a:pt x="963" y="2587"/>
                    <a:pt x="970" y="2623"/>
                    <a:pt x="991" y="2633"/>
                  </a:cubicBezTo>
                  <a:cubicBezTo>
                    <a:pt x="1000" y="2637"/>
                    <a:pt x="1010" y="2626"/>
                    <a:pt x="1019" y="2623"/>
                  </a:cubicBezTo>
                  <a:cubicBezTo>
                    <a:pt x="1028" y="2614"/>
                    <a:pt x="1020" y="2576"/>
                    <a:pt x="1034" y="2561"/>
                  </a:cubicBezTo>
                  <a:cubicBezTo>
                    <a:pt x="1048" y="2546"/>
                    <a:pt x="1074" y="2529"/>
                    <a:pt x="1106" y="2533"/>
                  </a:cubicBezTo>
                  <a:cubicBezTo>
                    <a:pt x="1126" y="2547"/>
                    <a:pt x="1207" y="2569"/>
                    <a:pt x="1226" y="2585"/>
                  </a:cubicBezTo>
                  <a:cubicBezTo>
                    <a:pt x="1253" y="2607"/>
                    <a:pt x="1230" y="2635"/>
                    <a:pt x="1258" y="2657"/>
                  </a:cubicBezTo>
                  <a:cubicBezTo>
                    <a:pt x="1266" y="2663"/>
                    <a:pt x="1289" y="2701"/>
                    <a:pt x="1298" y="2705"/>
                  </a:cubicBezTo>
                  <a:cubicBezTo>
                    <a:pt x="1327" y="2717"/>
                    <a:pt x="1333" y="2705"/>
                    <a:pt x="1358" y="2721"/>
                  </a:cubicBezTo>
                  <a:cubicBezTo>
                    <a:pt x="1392" y="2688"/>
                    <a:pt x="1415" y="2711"/>
                    <a:pt x="1455" y="2688"/>
                  </a:cubicBezTo>
                  <a:cubicBezTo>
                    <a:pt x="1466" y="2657"/>
                    <a:pt x="1462" y="2656"/>
                    <a:pt x="1522" y="2637"/>
                  </a:cubicBezTo>
                  <a:cubicBezTo>
                    <a:pt x="1550" y="2631"/>
                    <a:pt x="1607" y="2605"/>
                    <a:pt x="1642" y="2609"/>
                  </a:cubicBezTo>
                  <a:cubicBezTo>
                    <a:pt x="1677" y="2613"/>
                    <a:pt x="1706" y="2661"/>
                    <a:pt x="1730" y="2661"/>
                  </a:cubicBezTo>
                  <a:cubicBezTo>
                    <a:pt x="1750" y="2660"/>
                    <a:pt x="1766" y="2593"/>
                    <a:pt x="1786" y="2609"/>
                  </a:cubicBezTo>
                  <a:cubicBezTo>
                    <a:pt x="1822" y="2620"/>
                    <a:pt x="1804" y="2668"/>
                    <a:pt x="1836" y="2688"/>
                  </a:cubicBezTo>
                  <a:cubicBezTo>
                    <a:pt x="1856" y="2744"/>
                    <a:pt x="1885" y="2761"/>
                    <a:pt x="1850" y="2813"/>
                  </a:cubicBezTo>
                  <a:cubicBezTo>
                    <a:pt x="1838" y="2851"/>
                    <a:pt x="1832" y="2869"/>
                    <a:pt x="1794" y="2881"/>
                  </a:cubicBezTo>
                  <a:cubicBezTo>
                    <a:pt x="1775" y="2908"/>
                    <a:pt x="1747" y="2948"/>
                    <a:pt x="1738" y="2977"/>
                  </a:cubicBezTo>
                  <a:cubicBezTo>
                    <a:pt x="1730" y="2999"/>
                    <a:pt x="1723" y="3046"/>
                    <a:pt x="1738" y="3057"/>
                  </a:cubicBezTo>
                  <a:cubicBezTo>
                    <a:pt x="1753" y="3068"/>
                    <a:pt x="1808" y="3030"/>
                    <a:pt x="1827" y="3041"/>
                  </a:cubicBezTo>
                  <a:cubicBezTo>
                    <a:pt x="1838" y="3076"/>
                    <a:pt x="1829" y="3095"/>
                    <a:pt x="1850" y="3125"/>
                  </a:cubicBezTo>
                  <a:cubicBezTo>
                    <a:pt x="1860" y="3145"/>
                    <a:pt x="1914" y="3144"/>
                    <a:pt x="1918" y="3153"/>
                  </a:cubicBezTo>
                  <a:cubicBezTo>
                    <a:pt x="1922" y="3162"/>
                    <a:pt x="1880" y="3165"/>
                    <a:pt x="1874" y="3177"/>
                  </a:cubicBezTo>
                  <a:cubicBezTo>
                    <a:pt x="1868" y="3189"/>
                    <a:pt x="1872" y="3217"/>
                    <a:pt x="1883" y="3227"/>
                  </a:cubicBezTo>
                  <a:cubicBezTo>
                    <a:pt x="1888" y="3250"/>
                    <a:pt x="1927" y="3225"/>
                    <a:pt x="1938" y="3237"/>
                  </a:cubicBezTo>
                  <a:cubicBezTo>
                    <a:pt x="1949" y="3249"/>
                    <a:pt x="1935" y="3289"/>
                    <a:pt x="1950" y="3297"/>
                  </a:cubicBezTo>
                  <a:cubicBezTo>
                    <a:pt x="1965" y="3305"/>
                    <a:pt x="2010" y="3283"/>
                    <a:pt x="2030" y="3285"/>
                  </a:cubicBezTo>
                  <a:cubicBezTo>
                    <a:pt x="2050" y="3287"/>
                    <a:pt x="2056" y="3304"/>
                    <a:pt x="2069" y="3311"/>
                  </a:cubicBezTo>
                  <a:cubicBezTo>
                    <a:pt x="2081" y="3317"/>
                    <a:pt x="2092" y="3331"/>
                    <a:pt x="2106" y="3329"/>
                  </a:cubicBezTo>
                  <a:cubicBezTo>
                    <a:pt x="2149" y="3322"/>
                    <a:pt x="2111" y="3281"/>
                    <a:pt x="2106" y="3274"/>
                  </a:cubicBezTo>
                  <a:cubicBezTo>
                    <a:pt x="2120" y="3217"/>
                    <a:pt x="2135" y="3206"/>
                    <a:pt x="2190" y="3193"/>
                  </a:cubicBezTo>
                  <a:cubicBezTo>
                    <a:pt x="2225" y="3178"/>
                    <a:pt x="2265" y="3210"/>
                    <a:pt x="2306" y="3201"/>
                  </a:cubicBezTo>
                  <a:cubicBezTo>
                    <a:pt x="2332" y="3196"/>
                    <a:pt x="2331" y="3168"/>
                    <a:pt x="2346" y="3165"/>
                  </a:cubicBezTo>
                  <a:cubicBezTo>
                    <a:pt x="2361" y="3162"/>
                    <a:pt x="2379" y="3185"/>
                    <a:pt x="2394" y="3181"/>
                  </a:cubicBezTo>
                  <a:cubicBezTo>
                    <a:pt x="2409" y="3177"/>
                    <a:pt x="2419" y="3146"/>
                    <a:pt x="2434" y="3141"/>
                  </a:cubicBezTo>
                  <a:cubicBezTo>
                    <a:pt x="2439" y="3138"/>
                    <a:pt x="2475" y="3147"/>
                    <a:pt x="2487" y="3153"/>
                  </a:cubicBezTo>
                  <a:cubicBezTo>
                    <a:pt x="2496" y="3157"/>
                    <a:pt x="2492" y="3172"/>
                    <a:pt x="2496" y="3181"/>
                  </a:cubicBezTo>
                  <a:cubicBezTo>
                    <a:pt x="2501" y="3191"/>
                    <a:pt x="2538" y="3166"/>
                    <a:pt x="2546" y="3173"/>
                  </a:cubicBezTo>
                  <a:cubicBezTo>
                    <a:pt x="2563" y="3188"/>
                    <a:pt x="2550" y="3229"/>
                    <a:pt x="2550" y="3229"/>
                  </a:cubicBezTo>
                  <a:cubicBezTo>
                    <a:pt x="2572" y="3262"/>
                    <a:pt x="2644" y="3297"/>
                    <a:pt x="2682" y="3309"/>
                  </a:cubicBezTo>
                  <a:cubicBezTo>
                    <a:pt x="2711" y="3318"/>
                    <a:pt x="2749" y="3276"/>
                    <a:pt x="2770" y="3277"/>
                  </a:cubicBezTo>
                  <a:cubicBezTo>
                    <a:pt x="2791" y="3278"/>
                    <a:pt x="2793" y="3312"/>
                    <a:pt x="2806" y="3317"/>
                  </a:cubicBezTo>
                  <a:cubicBezTo>
                    <a:pt x="2818" y="3322"/>
                    <a:pt x="2845" y="3293"/>
                    <a:pt x="2850" y="3305"/>
                  </a:cubicBezTo>
                  <a:cubicBezTo>
                    <a:pt x="2862" y="3313"/>
                    <a:pt x="2847" y="3357"/>
                    <a:pt x="2858" y="3373"/>
                  </a:cubicBezTo>
                  <a:cubicBezTo>
                    <a:pt x="2863" y="3390"/>
                    <a:pt x="2868" y="3404"/>
                    <a:pt x="2882" y="3409"/>
                  </a:cubicBezTo>
                  <a:cubicBezTo>
                    <a:pt x="2896" y="3414"/>
                    <a:pt x="2935" y="3414"/>
                    <a:pt x="2942" y="3401"/>
                  </a:cubicBezTo>
                  <a:cubicBezTo>
                    <a:pt x="2974" y="3379"/>
                    <a:pt x="2917" y="3369"/>
                    <a:pt x="2926" y="3333"/>
                  </a:cubicBezTo>
                  <a:cubicBezTo>
                    <a:pt x="2930" y="3318"/>
                    <a:pt x="2946" y="3317"/>
                    <a:pt x="2960" y="3311"/>
                  </a:cubicBezTo>
                  <a:cubicBezTo>
                    <a:pt x="2997" y="3295"/>
                    <a:pt x="3041" y="3305"/>
                    <a:pt x="3081" y="3302"/>
                  </a:cubicBezTo>
                  <a:cubicBezTo>
                    <a:pt x="3090" y="3296"/>
                    <a:pt x="3095" y="3249"/>
                    <a:pt x="3106" y="3245"/>
                  </a:cubicBezTo>
                  <a:cubicBezTo>
                    <a:pt x="3121" y="3239"/>
                    <a:pt x="3153" y="3263"/>
                    <a:pt x="3166" y="3253"/>
                  </a:cubicBezTo>
                  <a:cubicBezTo>
                    <a:pt x="3184" y="3239"/>
                    <a:pt x="3173" y="3228"/>
                    <a:pt x="3193" y="3218"/>
                  </a:cubicBezTo>
                  <a:cubicBezTo>
                    <a:pt x="3205" y="3212"/>
                    <a:pt x="3218" y="3205"/>
                    <a:pt x="3230" y="3199"/>
                  </a:cubicBezTo>
                  <a:cubicBezTo>
                    <a:pt x="3242" y="3190"/>
                    <a:pt x="3249" y="3235"/>
                    <a:pt x="3266" y="3229"/>
                  </a:cubicBezTo>
                  <a:cubicBezTo>
                    <a:pt x="3290" y="3233"/>
                    <a:pt x="3297" y="3169"/>
                    <a:pt x="3390" y="3169"/>
                  </a:cubicBezTo>
                  <a:cubicBezTo>
                    <a:pt x="3442" y="3169"/>
                    <a:pt x="3441" y="3152"/>
                    <a:pt x="3490" y="3134"/>
                  </a:cubicBezTo>
                  <a:cubicBezTo>
                    <a:pt x="3493" y="3119"/>
                    <a:pt x="3489" y="3100"/>
                    <a:pt x="3499" y="3088"/>
                  </a:cubicBezTo>
                  <a:cubicBezTo>
                    <a:pt x="3513" y="3071"/>
                    <a:pt x="3545" y="3037"/>
                    <a:pt x="3566" y="3029"/>
                  </a:cubicBezTo>
                  <a:cubicBezTo>
                    <a:pt x="3582" y="3017"/>
                    <a:pt x="3592" y="3063"/>
                    <a:pt x="3602" y="3057"/>
                  </a:cubicBezTo>
                  <a:cubicBezTo>
                    <a:pt x="3612" y="3051"/>
                    <a:pt x="3621" y="3010"/>
                    <a:pt x="3629" y="2995"/>
                  </a:cubicBezTo>
                  <a:cubicBezTo>
                    <a:pt x="3635" y="2986"/>
                    <a:pt x="3643" y="2977"/>
                    <a:pt x="3648" y="2967"/>
                  </a:cubicBezTo>
                  <a:cubicBezTo>
                    <a:pt x="3652" y="2958"/>
                    <a:pt x="3648" y="2944"/>
                    <a:pt x="3657" y="2939"/>
                  </a:cubicBezTo>
                  <a:cubicBezTo>
                    <a:pt x="3682" y="2925"/>
                    <a:pt x="3731" y="2866"/>
                    <a:pt x="3758" y="2857"/>
                  </a:cubicBezTo>
                  <a:cubicBezTo>
                    <a:pt x="3804" y="2785"/>
                    <a:pt x="3702" y="2745"/>
                    <a:pt x="3802" y="2681"/>
                  </a:cubicBezTo>
                  <a:cubicBezTo>
                    <a:pt x="3808" y="2672"/>
                    <a:pt x="3845" y="2640"/>
                    <a:pt x="3846" y="2629"/>
                  </a:cubicBezTo>
                  <a:cubicBezTo>
                    <a:pt x="3847" y="2618"/>
                    <a:pt x="3805" y="2584"/>
                    <a:pt x="3826" y="2569"/>
                  </a:cubicBezTo>
                  <a:cubicBezTo>
                    <a:pt x="3842" y="2558"/>
                    <a:pt x="3910" y="2545"/>
                    <a:pt x="3910" y="2545"/>
                  </a:cubicBezTo>
                  <a:cubicBezTo>
                    <a:pt x="3948" y="2507"/>
                    <a:pt x="3877" y="2544"/>
                    <a:pt x="3894" y="2497"/>
                  </a:cubicBezTo>
                  <a:cubicBezTo>
                    <a:pt x="3891" y="2485"/>
                    <a:pt x="3921" y="2450"/>
                    <a:pt x="3917" y="2438"/>
                  </a:cubicBezTo>
                  <a:cubicBezTo>
                    <a:pt x="3914" y="2429"/>
                    <a:pt x="3905" y="2419"/>
                    <a:pt x="3908" y="2410"/>
                  </a:cubicBezTo>
                  <a:cubicBezTo>
                    <a:pt x="3912" y="2398"/>
                    <a:pt x="3928" y="2392"/>
                    <a:pt x="3936" y="2382"/>
                  </a:cubicBezTo>
                  <a:cubicBezTo>
                    <a:pt x="3918" y="2365"/>
                    <a:pt x="3899" y="2346"/>
                    <a:pt x="3880" y="2335"/>
                  </a:cubicBezTo>
                  <a:cubicBezTo>
                    <a:pt x="3861" y="2329"/>
                    <a:pt x="3824" y="2317"/>
                    <a:pt x="3824" y="2317"/>
                  </a:cubicBezTo>
                  <a:cubicBezTo>
                    <a:pt x="3856" y="2295"/>
                    <a:pt x="3868" y="2279"/>
                    <a:pt x="3880" y="2242"/>
                  </a:cubicBezTo>
                  <a:cubicBezTo>
                    <a:pt x="3874" y="2227"/>
                    <a:pt x="3873" y="2209"/>
                    <a:pt x="3862" y="2196"/>
                  </a:cubicBezTo>
                  <a:cubicBezTo>
                    <a:pt x="3838" y="2168"/>
                    <a:pt x="3796" y="2216"/>
                    <a:pt x="3871" y="2159"/>
                  </a:cubicBezTo>
                  <a:cubicBezTo>
                    <a:pt x="3845" y="2124"/>
                    <a:pt x="3823" y="2099"/>
                    <a:pt x="3787" y="2075"/>
                  </a:cubicBezTo>
                  <a:cubicBezTo>
                    <a:pt x="3762" y="2037"/>
                    <a:pt x="3789" y="2027"/>
                    <a:pt x="3750" y="2001"/>
                  </a:cubicBezTo>
                  <a:cubicBezTo>
                    <a:pt x="3739" y="1971"/>
                    <a:pt x="3723" y="1954"/>
                    <a:pt x="3710" y="1925"/>
                  </a:cubicBezTo>
                  <a:cubicBezTo>
                    <a:pt x="3703" y="1910"/>
                    <a:pt x="3643" y="1889"/>
                    <a:pt x="3630" y="1885"/>
                  </a:cubicBezTo>
                  <a:cubicBezTo>
                    <a:pt x="3620" y="1866"/>
                    <a:pt x="3658" y="1828"/>
                    <a:pt x="3670" y="1801"/>
                  </a:cubicBezTo>
                  <a:cubicBezTo>
                    <a:pt x="3682" y="1774"/>
                    <a:pt x="3681" y="1744"/>
                    <a:pt x="3704" y="1722"/>
                  </a:cubicBezTo>
                  <a:cubicBezTo>
                    <a:pt x="3708" y="1716"/>
                    <a:pt x="3796" y="1672"/>
                    <a:pt x="3806" y="1669"/>
                  </a:cubicBezTo>
                  <a:cubicBezTo>
                    <a:pt x="3837" y="1661"/>
                    <a:pt x="3862" y="1657"/>
                    <a:pt x="3862" y="1657"/>
                  </a:cubicBezTo>
                  <a:cubicBezTo>
                    <a:pt x="3859" y="1642"/>
                    <a:pt x="3863" y="1622"/>
                    <a:pt x="3852" y="1611"/>
                  </a:cubicBezTo>
                  <a:cubicBezTo>
                    <a:pt x="3838" y="1597"/>
                    <a:pt x="3813" y="1602"/>
                    <a:pt x="3797" y="1592"/>
                  </a:cubicBezTo>
                  <a:cubicBezTo>
                    <a:pt x="3788" y="1586"/>
                    <a:pt x="3779" y="1579"/>
                    <a:pt x="3769" y="1574"/>
                  </a:cubicBezTo>
                  <a:cubicBezTo>
                    <a:pt x="3760" y="1570"/>
                    <a:pt x="3750" y="1567"/>
                    <a:pt x="3741" y="1564"/>
                  </a:cubicBezTo>
                  <a:cubicBezTo>
                    <a:pt x="3700" y="1568"/>
                    <a:pt x="3687" y="1560"/>
                    <a:pt x="3658" y="1589"/>
                  </a:cubicBezTo>
                  <a:cubicBezTo>
                    <a:pt x="3651" y="1596"/>
                    <a:pt x="3624" y="1625"/>
                    <a:pt x="3618" y="1633"/>
                  </a:cubicBezTo>
                  <a:cubicBezTo>
                    <a:pt x="3611" y="1642"/>
                    <a:pt x="3567" y="1647"/>
                    <a:pt x="3558" y="1653"/>
                  </a:cubicBezTo>
                  <a:cubicBezTo>
                    <a:pt x="3550" y="1649"/>
                    <a:pt x="3579" y="1606"/>
                    <a:pt x="3562" y="1589"/>
                  </a:cubicBezTo>
                  <a:cubicBezTo>
                    <a:pt x="3545" y="1572"/>
                    <a:pt x="3482" y="1565"/>
                    <a:pt x="3458" y="1549"/>
                  </a:cubicBezTo>
                  <a:cubicBezTo>
                    <a:pt x="3468" y="1519"/>
                    <a:pt x="3385" y="1507"/>
                    <a:pt x="3418" y="1493"/>
                  </a:cubicBezTo>
                  <a:cubicBezTo>
                    <a:pt x="3436" y="1485"/>
                    <a:pt x="3538" y="1477"/>
                    <a:pt x="3538" y="1477"/>
                  </a:cubicBezTo>
                  <a:cubicBezTo>
                    <a:pt x="3562" y="1440"/>
                    <a:pt x="3526" y="1441"/>
                    <a:pt x="3564" y="1416"/>
                  </a:cubicBezTo>
                  <a:cubicBezTo>
                    <a:pt x="3579" y="1375"/>
                    <a:pt x="3596" y="1382"/>
                    <a:pt x="3629" y="1351"/>
                  </a:cubicBezTo>
                  <a:cubicBezTo>
                    <a:pt x="3650" y="1332"/>
                    <a:pt x="3652" y="1285"/>
                    <a:pt x="3670" y="1277"/>
                  </a:cubicBezTo>
                  <a:cubicBezTo>
                    <a:pt x="3688" y="1269"/>
                    <a:pt x="3727" y="1284"/>
                    <a:pt x="3734" y="1301"/>
                  </a:cubicBezTo>
                  <a:cubicBezTo>
                    <a:pt x="3746" y="1316"/>
                    <a:pt x="3712" y="1359"/>
                    <a:pt x="3714" y="1377"/>
                  </a:cubicBezTo>
                  <a:cubicBezTo>
                    <a:pt x="3716" y="1395"/>
                    <a:pt x="3748" y="1393"/>
                    <a:pt x="3746" y="1409"/>
                  </a:cubicBezTo>
                  <a:cubicBezTo>
                    <a:pt x="3745" y="1419"/>
                    <a:pt x="3700" y="1462"/>
                    <a:pt x="3704" y="1471"/>
                  </a:cubicBezTo>
                  <a:cubicBezTo>
                    <a:pt x="3708" y="1481"/>
                    <a:pt x="3723" y="1484"/>
                    <a:pt x="3732" y="1490"/>
                  </a:cubicBezTo>
                  <a:cubicBezTo>
                    <a:pt x="3762" y="1469"/>
                    <a:pt x="3767" y="1428"/>
                    <a:pt x="3802" y="1417"/>
                  </a:cubicBezTo>
                  <a:cubicBezTo>
                    <a:pt x="3818" y="1396"/>
                    <a:pt x="3820" y="1404"/>
                    <a:pt x="3838" y="1393"/>
                  </a:cubicBezTo>
                  <a:cubicBezTo>
                    <a:pt x="3850" y="1382"/>
                    <a:pt x="3854" y="1362"/>
                    <a:pt x="3874" y="1353"/>
                  </a:cubicBezTo>
                  <a:cubicBezTo>
                    <a:pt x="3903" y="1343"/>
                    <a:pt x="3938" y="1371"/>
                    <a:pt x="3958" y="1341"/>
                  </a:cubicBezTo>
                  <a:cubicBezTo>
                    <a:pt x="3981" y="1307"/>
                    <a:pt x="3938" y="1268"/>
                    <a:pt x="3986" y="1241"/>
                  </a:cubicBezTo>
                  <a:cubicBezTo>
                    <a:pt x="4003" y="1231"/>
                    <a:pt x="4046" y="1213"/>
                    <a:pt x="4046" y="1213"/>
                  </a:cubicBezTo>
                  <a:cubicBezTo>
                    <a:pt x="4058" y="1195"/>
                    <a:pt x="4067" y="1144"/>
                    <a:pt x="4086" y="1133"/>
                  </a:cubicBezTo>
                  <a:cubicBezTo>
                    <a:pt x="4097" y="1116"/>
                    <a:pt x="4107" y="1140"/>
                    <a:pt x="4122" y="1141"/>
                  </a:cubicBezTo>
                  <a:cubicBezTo>
                    <a:pt x="4137" y="1142"/>
                    <a:pt x="4165" y="1141"/>
                    <a:pt x="4177" y="1137"/>
                  </a:cubicBezTo>
                  <a:cubicBezTo>
                    <a:pt x="4192" y="1095"/>
                    <a:pt x="4207" y="1159"/>
                    <a:pt x="4194" y="1117"/>
                  </a:cubicBezTo>
                  <a:cubicBezTo>
                    <a:pt x="4199" y="1109"/>
                    <a:pt x="4168" y="1080"/>
                    <a:pt x="4170" y="1069"/>
                  </a:cubicBezTo>
                  <a:cubicBezTo>
                    <a:pt x="4172" y="1058"/>
                    <a:pt x="4196" y="1056"/>
                    <a:pt x="4206" y="1053"/>
                  </a:cubicBezTo>
                  <a:cubicBezTo>
                    <a:pt x="4213" y="1062"/>
                    <a:pt x="4224" y="1047"/>
                    <a:pt x="4233" y="1053"/>
                  </a:cubicBezTo>
                  <a:cubicBezTo>
                    <a:pt x="4276" y="990"/>
                    <a:pt x="4263" y="1019"/>
                    <a:pt x="4280" y="970"/>
                  </a:cubicBezTo>
                  <a:cubicBezTo>
                    <a:pt x="4328" y="982"/>
                    <a:pt x="4300" y="1024"/>
                    <a:pt x="4342" y="997"/>
                  </a:cubicBezTo>
                  <a:cubicBezTo>
                    <a:pt x="4355" y="994"/>
                    <a:pt x="4336" y="971"/>
                    <a:pt x="4338" y="953"/>
                  </a:cubicBezTo>
                  <a:cubicBezTo>
                    <a:pt x="4340" y="935"/>
                    <a:pt x="4357" y="921"/>
                    <a:pt x="4354" y="886"/>
                  </a:cubicBezTo>
                  <a:cubicBezTo>
                    <a:pt x="4363" y="821"/>
                    <a:pt x="4355" y="799"/>
                    <a:pt x="4318" y="745"/>
                  </a:cubicBezTo>
                  <a:cubicBezTo>
                    <a:pt x="4335" y="692"/>
                    <a:pt x="4383" y="704"/>
                    <a:pt x="4430" y="689"/>
                  </a:cubicBezTo>
                  <a:cubicBezTo>
                    <a:pt x="4433" y="667"/>
                    <a:pt x="4428" y="639"/>
                    <a:pt x="4428" y="617"/>
                  </a:cubicBezTo>
                  <a:cubicBezTo>
                    <a:pt x="4428" y="607"/>
                    <a:pt x="4446" y="595"/>
                    <a:pt x="4446" y="585"/>
                  </a:cubicBezTo>
                  <a:cubicBezTo>
                    <a:pt x="4446" y="547"/>
                    <a:pt x="4422" y="545"/>
                    <a:pt x="4446" y="521"/>
                  </a:cubicBezTo>
                  <a:cubicBezTo>
                    <a:pt x="4452" y="496"/>
                    <a:pt x="4443" y="474"/>
                    <a:pt x="4442" y="441"/>
                  </a:cubicBezTo>
                  <a:cubicBezTo>
                    <a:pt x="4441" y="408"/>
                    <a:pt x="4453" y="335"/>
                    <a:pt x="4438" y="321"/>
                  </a:cubicBezTo>
                  <a:cubicBezTo>
                    <a:pt x="4423" y="307"/>
                    <a:pt x="4371" y="346"/>
                    <a:pt x="4354" y="356"/>
                  </a:cubicBezTo>
                  <a:cubicBezTo>
                    <a:pt x="4348" y="365"/>
                    <a:pt x="4343" y="376"/>
                    <a:pt x="4335" y="384"/>
                  </a:cubicBezTo>
                  <a:cubicBezTo>
                    <a:pt x="4318" y="399"/>
                    <a:pt x="4280" y="422"/>
                    <a:pt x="4280" y="422"/>
                  </a:cubicBezTo>
                  <a:cubicBezTo>
                    <a:pt x="4264" y="427"/>
                    <a:pt x="4240" y="435"/>
                    <a:pt x="4226" y="433"/>
                  </a:cubicBezTo>
                  <a:cubicBezTo>
                    <a:pt x="4212" y="431"/>
                    <a:pt x="4202" y="420"/>
                    <a:pt x="4196" y="412"/>
                  </a:cubicBezTo>
                  <a:cubicBezTo>
                    <a:pt x="4187" y="408"/>
                    <a:pt x="4193" y="392"/>
                    <a:pt x="4187" y="384"/>
                  </a:cubicBezTo>
                  <a:cubicBezTo>
                    <a:pt x="4180" y="375"/>
                    <a:pt x="4169" y="370"/>
                    <a:pt x="4159" y="366"/>
                  </a:cubicBezTo>
                  <a:cubicBezTo>
                    <a:pt x="4105" y="342"/>
                    <a:pt x="4086" y="337"/>
                    <a:pt x="4038" y="301"/>
                  </a:cubicBezTo>
                  <a:cubicBezTo>
                    <a:pt x="4033" y="302"/>
                    <a:pt x="3962" y="345"/>
                    <a:pt x="3942" y="325"/>
                  </a:cubicBezTo>
                  <a:cubicBezTo>
                    <a:pt x="3935" y="318"/>
                    <a:pt x="3903" y="262"/>
                    <a:pt x="3898" y="253"/>
                  </a:cubicBezTo>
                  <a:cubicBezTo>
                    <a:pt x="3874" y="210"/>
                    <a:pt x="3888" y="194"/>
                    <a:pt x="3843" y="180"/>
                  </a:cubicBezTo>
                  <a:cubicBezTo>
                    <a:pt x="3814" y="136"/>
                    <a:pt x="3806" y="102"/>
                    <a:pt x="3759" y="87"/>
                  </a:cubicBezTo>
                  <a:cubicBezTo>
                    <a:pt x="3747" y="68"/>
                    <a:pt x="3734" y="50"/>
                    <a:pt x="3722" y="31"/>
                  </a:cubicBezTo>
                  <a:cubicBezTo>
                    <a:pt x="3717" y="23"/>
                    <a:pt x="3720" y="10"/>
                    <a:pt x="3713" y="3"/>
                  </a:cubicBezTo>
                  <a:cubicBezTo>
                    <a:pt x="3710" y="0"/>
                    <a:pt x="3707" y="10"/>
                    <a:pt x="3704" y="13"/>
                  </a:cubicBezTo>
                  <a:close/>
                </a:path>
              </a:pathLst>
            </a:custGeom>
            <a:solidFill>
              <a:srgbClr val="A7BC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999" name="Freeform 8"/>
            <p:cNvSpPr>
              <a:spLocks/>
            </p:cNvSpPr>
            <p:nvPr/>
          </p:nvSpPr>
          <p:spPr bwMode="auto">
            <a:xfrm>
              <a:off x="3573" y="3747"/>
              <a:ext cx="249" cy="195"/>
            </a:xfrm>
            <a:custGeom>
              <a:avLst/>
              <a:gdLst>
                <a:gd name="T0" fmla="*/ 231 w 249"/>
                <a:gd name="T1" fmla="*/ 9 h 195"/>
                <a:gd name="T2" fmla="*/ 135 w 249"/>
                <a:gd name="T3" fmla="*/ 13 h 195"/>
                <a:gd name="T4" fmla="*/ 71 w 249"/>
                <a:gd name="T5" fmla="*/ 29 h 195"/>
                <a:gd name="T6" fmla="*/ 31 w 249"/>
                <a:gd name="T7" fmla="*/ 63 h 195"/>
                <a:gd name="T8" fmla="*/ 6 w 249"/>
                <a:gd name="T9" fmla="*/ 104 h 195"/>
                <a:gd name="T10" fmla="*/ 35 w 249"/>
                <a:gd name="T11" fmla="*/ 177 h 195"/>
                <a:gd name="T12" fmla="*/ 97 w 249"/>
                <a:gd name="T13" fmla="*/ 194 h 195"/>
                <a:gd name="T14" fmla="*/ 155 w 249"/>
                <a:gd name="T15" fmla="*/ 170 h 195"/>
                <a:gd name="T16" fmla="*/ 196 w 249"/>
                <a:gd name="T17" fmla="*/ 129 h 195"/>
                <a:gd name="T18" fmla="*/ 237 w 249"/>
                <a:gd name="T19" fmla="*/ 71 h 195"/>
                <a:gd name="T20" fmla="*/ 231 w 249"/>
                <a:gd name="T21" fmla="*/ 9 h 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9"/>
                <a:gd name="T34" fmla="*/ 0 h 195"/>
                <a:gd name="T35" fmla="*/ 249 w 249"/>
                <a:gd name="T36" fmla="*/ 195 h 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9" h="195">
                  <a:moveTo>
                    <a:pt x="231" y="9"/>
                  </a:moveTo>
                  <a:cubicBezTo>
                    <a:pt x="194" y="3"/>
                    <a:pt x="171" y="24"/>
                    <a:pt x="135" y="13"/>
                  </a:cubicBezTo>
                  <a:cubicBezTo>
                    <a:pt x="92" y="21"/>
                    <a:pt x="99" y="0"/>
                    <a:pt x="71" y="29"/>
                  </a:cubicBezTo>
                  <a:cubicBezTo>
                    <a:pt x="48" y="98"/>
                    <a:pt x="66" y="5"/>
                    <a:pt x="31" y="63"/>
                  </a:cubicBezTo>
                  <a:cubicBezTo>
                    <a:pt x="0" y="115"/>
                    <a:pt x="47" y="65"/>
                    <a:pt x="6" y="104"/>
                  </a:cubicBezTo>
                  <a:cubicBezTo>
                    <a:pt x="9" y="122"/>
                    <a:pt x="20" y="162"/>
                    <a:pt x="35" y="177"/>
                  </a:cubicBezTo>
                  <a:cubicBezTo>
                    <a:pt x="50" y="192"/>
                    <a:pt x="77" y="195"/>
                    <a:pt x="97" y="194"/>
                  </a:cubicBezTo>
                  <a:cubicBezTo>
                    <a:pt x="143" y="185"/>
                    <a:pt x="129" y="195"/>
                    <a:pt x="155" y="170"/>
                  </a:cubicBezTo>
                  <a:cubicBezTo>
                    <a:pt x="169" y="156"/>
                    <a:pt x="196" y="129"/>
                    <a:pt x="196" y="129"/>
                  </a:cubicBezTo>
                  <a:cubicBezTo>
                    <a:pt x="215" y="71"/>
                    <a:pt x="195" y="84"/>
                    <a:pt x="237" y="71"/>
                  </a:cubicBezTo>
                  <a:cubicBezTo>
                    <a:pt x="249" y="33"/>
                    <a:pt x="241" y="59"/>
                    <a:pt x="231" y="9"/>
                  </a:cubicBezTo>
                  <a:close/>
                </a:path>
              </a:pathLst>
            </a:custGeom>
            <a:solidFill>
              <a:srgbClr val="A7BC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000" name="Freeform 9"/>
            <p:cNvSpPr>
              <a:spLocks/>
            </p:cNvSpPr>
            <p:nvPr/>
          </p:nvSpPr>
          <p:spPr bwMode="auto">
            <a:xfrm>
              <a:off x="4622" y="3152"/>
              <a:ext cx="186" cy="384"/>
            </a:xfrm>
            <a:custGeom>
              <a:avLst/>
              <a:gdLst>
                <a:gd name="T0" fmla="*/ 118 w 186"/>
                <a:gd name="T1" fmla="*/ 0 h 384"/>
                <a:gd name="T2" fmla="*/ 50 w 186"/>
                <a:gd name="T3" fmla="*/ 116 h 384"/>
                <a:gd name="T4" fmla="*/ 27 w 186"/>
                <a:gd name="T5" fmla="*/ 279 h 384"/>
                <a:gd name="T6" fmla="*/ 68 w 186"/>
                <a:gd name="T7" fmla="*/ 320 h 384"/>
                <a:gd name="T8" fmla="*/ 86 w 186"/>
                <a:gd name="T9" fmla="*/ 364 h 384"/>
                <a:gd name="T10" fmla="*/ 110 w 186"/>
                <a:gd name="T11" fmla="*/ 376 h 384"/>
                <a:gd name="T12" fmla="*/ 114 w 186"/>
                <a:gd name="T13" fmla="*/ 292 h 384"/>
                <a:gd name="T14" fmla="*/ 151 w 186"/>
                <a:gd name="T15" fmla="*/ 246 h 384"/>
                <a:gd name="T16" fmla="*/ 175 w 186"/>
                <a:gd name="T17" fmla="*/ 123 h 384"/>
                <a:gd name="T18" fmla="*/ 118 w 186"/>
                <a:gd name="T19" fmla="*/ 0 h 3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6"/>
                <a:gd name="T31" fmla="*/ 0 h 384"/>
                <a:gd name="T32" fmla="*/ 186 w 186"/>
                <a:gd name="T33" fmla="*/ 384 h 3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6" h="384">
                  <a:moveTo>
                    <a:pt x="118" y="0"/>
                  </a:moveTo>
                  <a:cubicBezTo>
                    <a:pt x="88" y="28"/>
                    <a:pt x="80" y="88"/>
                    <a:pt x="50" y="116"/>
                  </a:cubicBezTo>
                  <a:cubicBezTo>
                    <a:pt x="26" y="189"/>
                    <a:pt x="0" y="178"/>
                    <a:pt x="27" y="279"/>
                  </a:cubicBezTo>
                  <a:cubicBezTo>
                    <a:pt x="32" y="298"/>
                    <a:pt x="54" y="306"/>
                    <a:pt x="68" y="320"/>
                  </a:cubicBezTo>
                  <a:cubicBezTo>
                    <a:pt x="74" y="326"/>
                    <a:pt x="86" y="364"/>
                    <a:pt x="86" y="364"/>
                  </a:cubicBezTo>
                  <a:cubicBezTo>
                    <a:pt x="94" y="373"/>
                    <a:pt x="105" y="384"/>
                    <a:pt x="110" y="376"/>
                  </a:cubicBezTo>
                  <a:cubicBezTo>
                    <a:pt x="116" y="369"/>
                    <a:pt x="107" y="314"/>
                    <a:pt x="114" y="292"/>
                  </a:cubicBezTo>
                  <a:cubicBezTo>
                    <a:pt x="121" y="270"/>
                    <a:pt x="141" y="274"/>
                    <a:pt x="151" y="246"/>
                  </a:cubicBezTo>
                  <a:cubicBezTo>
                    <a:pt x="164" y="206"/>
                    <a:pt x="162" y="164"/>
                    <a:pt x="175" y="123"/>
                  </a:cubicBezTo>
                  <a:cubicBezTo>
                    <a:pt x="169" y="50"/>
                    <a:pt x="186" y="16"/>
                    <a:pt x="118" y="0"/>
                  </a:cubicBezTo>
                  <a:close/>
                </a:path>
              </a:pathLst>
            </a:custGeom>
            <a:solidFill>
              <a:srgbClr val="A7BC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五角星 10"/>
          <p:cNvSpPr/>
          <p:nvPr/>
        </p:nvSpPr>
        <p:spPr>
          <a:xfrm>
            <a:off x="7596188" y="5876925"/>
            <a:ext cx="357187" cy="3571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zh-CN" altLang="en-US" sz="180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725002" name="矩形标注 11"/>
          <p:cNvSpPr>
            <a:spLocks noChangeArrowheads="1"/>
          </p:cNvSpPr>
          <p:nvPr/>
        </p:nvSpPr>
        <p:spPr bwMode="auto">
          <a:xfrm>
            <a:off x="4643438" y="2643188"/>
            <a:ext cx="2511425" cy="1560512"/>
          </a:xfrm>
          <a:prstGeom prst="wedgeRectCallout">
            <a:avLst>
              <a:gd name="adj1" fmla="val 73704"/>
              <a:gd name="adj2" fmla="val 170611"/>
            </a:avLst>
          </a:prstGeom>
          <a:solidFill>
            <a:srgbClr val="0066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zh-CN" altLang="en-US" sz="1800">
              <a:solidFill>
                <a:srgbClr val="FFFF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8434" name="Picture 13"/>
          <p:cNvPicPr>
            <a:picLocks noChangeAspect="1" noChangeArrowheads="1"/>
          </p:cNvPicPr>
          <p:nvPr/>
        </p:nvPicPr>
        <p:blipFill>
          <a:blip r:embed="rId3" cstate="print"/>
          <a:srcRect l="1213"/>
          <a:stretch>
            <a:fillRect/>
          </a:stretch>
        </p:blipFill>
        <p:spPr bwMode="auto">
          <a:xfrm>
            <a:off x="4474087" y="2105651"/>
            <a:ext cx="3669813" cy="268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25004" name="矩形 13"/>
          <p:cNvSpPr>
            <a:spLocks noChangeArrowheads="1"/>
          </p:cNvSpPr>
          <p:nvPr/>
        </p:nvSpPr>
        <p:spPr bwMode="auto">
          <a:xfrm>
            <a:off x="4643438" y="6165850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zh-CN" altLang="en-US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月正式签约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9"/>
          <p:cNvSpPr>
            <a:spLocks noChangeArrowheads="1"/>
          </p:cNvSpPr>
          <p:nvPr/>
        </p:nvSpPr>
        <p:spPr bwMode="auto">
          <a:xfrm>
            <a:off x="304800" y="1143000"/>
            <a:ext cx="8458200" cy="1905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5" name="Rectangle 67"/>
          <p:cNvSpPr>
            <a:spLocks noChangeArrowheads="1"/>
          </p:cNvSpPr>
          <p:nvPr/>
        </p:nvSpPr>
        <p:spPr bwMode="auto">
          <a:xfrm>
            <a:off x="304800" y="3314700"/>
            <a:ext cx="15240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高性能计算技术研究中心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1000" y="1189038"/>
            <a:ext cx="556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高性能中心主要从事高性能计算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、海量数据处理算法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及相关应用研究。中心承担了国家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863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、中科院知识创新工程重大专项、广东省重大专项、深圳市重大专项等各类科研项目。承办多次具有重要影响力的国际会议，如：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GCC2008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ICPADS2009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PAKDD2011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CNCC2011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等。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5019675" y="540385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8199" name="Picture 18" descr="DSC_0026"/>
          <p:cNvPicPr>
            <a:picLocks noChangeAspect="1" noChangeArrowheads="1"/>
          </p:cNvPicPr>
          <p:nvPr/>
        </p:nvPicPr>
        <p:blipFill>
          <a:blip r:embed="rId2" cstate="print"/>
          <a:srcRect t="1740" r="2107"/>
          <a:stretch>
            <a:fillRect/>
          </a:stretch>
        </p:blipFill>
        <p:spPr bwMode="auto">
          <a:xfrm>
            <a:off x="5986463" y="1176338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AutoShape 18"/>
          <p:cNvSpPr>
            <a:spLocks noChangeArrowheads="1"/>
          </p:cNvSpPr>
          <p:nvPr/>
        </p:nvSpPr>
        <p:spPr bwMode="auto">
          <a:xfrm>
            <a:off x="7935913" y="4410075"/>
            <a:ext cx="838200" cy="284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pic>
        <p:nvPicPr>
          <p:cNvPr id="8201" name="Picture 22" descr="jfcheng1"/>
          <p:cNvPicPr>
            <a:picLocks noChangeAspect="1" noChangeArrowheads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 bwMode="auto">
          <a:xfrm>
            <a:off x="7924800" y="3324225"/>
            <a:ext cx="862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3" descr="张涌"/>
          <p:cNvPicPr>
            <a:picLocks noChangeAspect="1" noChangeArrowheads="1"/>
          </p:cNvPicPr>
          <p:nvPr/>
        </p:nvPicPr>
        <p:blipFill>
          <a:blip r:embed="rId4" cstate="print"/>
          <a:srcRect l="7143" r="14285"/>
          <a:stretch>
            <a:fillRect/>
          </a:stretch>
        </p:blipFill>
        <p:spPr bwMode="auto">
          <a:xfrm>
            <a:off x="2046288" y="4837113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4" descr="照片-002"/>
          <p:cNvPicPr>
            <a:picLocks noChangeAspect="1" noChangeArrowheads="1"/>
          </p:cNvPicPr>
          <p:nvPr/>
        </p:nvPicPr>
        <p:blipFill>
          <a:blip r:embed="rId5" cstate="print"/>
          <a:srcRect r="6879"/>
          <a:stretch>
            <a:fillRect/>
          </a:stretch>
        </p:blipFill>
        <p:spPr bwMode="auto">
          <a:xfrm>
            <a:off x="3036888" y="4794250"/>
            <a:ext cx="8382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5" descr="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7488" y="4870450"/>
            <a:ext cx="8382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6" descr="李俊杰"/>
          <p:cNvPicPr>
            <a:picLocks noChangeAspect="1" noChangeArrowheads="1"/>
          </p:cNvPicPr>
          <p:nvPr/>
        </p:nvPicPr>
        <p:blipFill>
          <a:blip r:embed="rId7" cstate="print"/>
          <a:srcRect t="6250" b="6250"/>
          <a:stretch>
            <a:fillRect/>
          </a:stretch>
        </p:blipFill>
        <p:spPr bwMode="auto">
          <a:xfrm>
            <a:off x="5900961" y="4837113"/>
            <a:ext cx="860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8" descr="张桂娟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4675" y="4749800"/>
            <a:ext cx="860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9" descr="陈小军"/>
          <p:cNvPicPr>
            <a:picLocks noChangeAspect="1" noChangeArrowheads="1"/>
          </p:cNvPicPr>
          <p:nvPr/>
        </p:nvPicPr>
        <p:blipFill>
          <a:blip r:embed="rId9" cstate="print"/>
          <a:srcRect t="5859" r="3113" b="6250"/>
          <a:stretch>
            <a:fillRect/>
          </a:stretch>
        </p:blipFill>
        <p:spPr bwMode="auto">
          <a:xfrm>
            <a:off x="7913688" y="474980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Text Box 30"/>
          <p:cNvSpPr txBox="1">
            <a:spLocks noChangeArrowheads="1"/>
          </p:cNvSpPr>
          <p:nvPr/>
        </p:nvSpPr>
        <p:spPr bwMode="auto">
          <a:xfrm>
            <a:off x="8001000" y="4411663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成杰峰</a:t>
            </a:r>
            <a:endParaRPr lang="zh-CN" altLang="en-US" sz="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51" name="AutoShape 18"/>
          <p:cNvSpPr>
            <a:spLocks noChangeArrowheads="1"/>
          </p:cNvSpPr>
          <p:nvPr/>
        </p:nvSpPr>
        <p:spPr bwMode="auto">
          <a:xfrm>
            <a:off x="2046288" y="5926138"/>
            <a:ext cx="838200" cy="284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11" name="Text Box 32"/>
          <p:cNvSpPr txBox="1">
            <a:spLocks noChangeArrowheads="1"/>
          </p:cNvSpPr>
          <p:nvPr/>
        </p:nvSpPr>
        <p:spPr bwMode="auto">
          <a:xfrm>
            <a:off x="2090738" y="5926138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张    涌</a:t>
            </a:r>
            <a:endParaRPr lang="zh-CN" altLang="en-US" sz="1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53" name="AutoShape 18"/>
          <p:cNvSpPr>
            <a:spLocks noChangeArrowheads="1"/>
          </p:cNvSpPr>
          <p:nvPr/>
        </p:nvSpPr>
        <p:spPr bwMode="auto">
          <a:xfrm>
            <a:off x="3036888" y="5935663"/>
            <a:ext cx="838200" cy="284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13" name="Text Box 34"/>
          <p:cNvSpPr txBox="1">
            <a:spLocks noChangeArrowheads="1"/>
          </p:cNvSpPr>
          <p:nvPr/>
        </p:nvSpPr>
        <p:spPr bwMode="auto">
          <a:xfrm>
            <a:off x="3090863" y="5926138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魏彦杰</a:t>
            </a:r>
          </a:p>
        </p:txBody>
      </p:sp>
      <p:sp>
        <p:nvSpPr>
          <p:cNvPr id="5155" name="AutoShape 18"/>
          <p:cNvSpPr>
            <a:spLocks noChangeArrowheads="1"/>
          </p:cNvSpPr>
          <p:nvPr/>
        </p:nvSpPr>
        <p:spPr bwMode="auto">
          <a:xfrm>
            <a:off x="4016375" y="5926138"/>
            <a:ext cx="838200" cy="284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15" name="Text Box 36"/>
          <p:cNvSpPr txBox="1">
            <a:spLocks noChangeArrowheads="1"/>
          </p:cNvSpPr>
          <p:nvPr/>
        </p:nvSpPr>
        <p:spPr bwMode="auto">
          <a:xfrm>
            <a:off x="4071938" y="591502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李晴岚</a:t>
            </a:r>
          </a:p>
        </p:txBody>
      </p:sp>
      <p:sp>
        <p:nvSpPr>
          <p:cNvPr id="5157" name="AutoShape 18"/>
          <p:cNvSpPr>
            <a:spLocks noChangeArrowheads="1"/>
          </p:cNvSpPr>
          <p:nvPr/>
        </p:nvSpPr>
        <p:spPr bwMode="auto">
          <a:xfrm>
            <a:off x="5900961" y="5924550"/>
            <a:ext cx="838200" cy="284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17" name="Text Box 38"/>
          <p:cNvSpPr txBox="1">
            <a:spLocks noChangeArrowheads="1"/>
          </p:cNvSpPr>
          <p:nvPr/>
        </p:nvSpPr>
        <p:spPr bwMode="auto">
          <a:xfrm>
            <a:off x="5966048" y="5915025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李俊杰</a:t>
            </a:r>
          </a:p>
        </p:txBody>
      </p:sp>
      <p:sp>
        <p:nvSpPr>
          <p:cNvPr id="5161" name="AutoShape 18"/>
          <p:cNvSpPr>
            <a:spLocks noChangeArrowheads="1"/>
          </p:cNvSpPr>
          <p:nvPr/>
        </p:nvSpPr>
        <p:spPr bwMode="auto">
          <a:xfrm>
            <a:off x="6934200" y="5924550"/>
            <a:ext cx="838200" cy="284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21" name="Text Box 42"/>
          <p:cNvSpPr txBox="1">
            <a:spLocks noChangeArrowheads="1"/>
          </p:cNvSpPr>
          <p:nvPr/>
        </p:nvSpPr>
        <p:spPr bwMode="auto">
          <a:xfrm>
            <a:off x="6999288" y="5926138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张桂娟</a:t>
            </a:r>
          </a:p>
        </p:txBody>
      </p:sp>
      <p:sp>
        <p:nvSpPr>
          <p:cNvPr id="5163" name="AutoShape 18"/>
          <p:cNvSpPr>
            <a:spLocks noChangeArrowheads="1"/>
          </p:cNvSpPr>
          <p:nvPr/>
        </p:nvSpPr>
        <p:spPr bwMode="auto">
          <a:xfrm>
            <a:off x="7913688" y="5915025"/>
            <a:ext cx="838200" cy="284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23" name="Text Box 44"/>
          <p:cNvSpPr txBox="1">
            <a:spLocks noChangeArrowheads="1"/>
          </p:cNvSpPr>
          <p:nvPr/>
        </p:nvSpPr>
        <p:spPr bwMode="auto">
          <a:xfrm>
            <a:off x="7969250" y="590391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陈小军</a:t>
            </a:r>
          </a:p>
        </p:txBody>
      </p:sp>
      <p:pic>
        <p:nvPicPr>
          <p:cNvPr id="8224" name="Picture 45" descr="陈国良"/>
          <p:cNvPicPr>
            <a:picLocks noChangeAspect="1" noChangeArrowheads="1"/>
          </p:cNvPicPr>
          <p:nvPr/>
        </p:nvPicPr>
        <p:blipFill>
          <a:blip r:embed="rId10" cstate="print"/>
          <a:srcRect b="6667"/>
          <a:stretch>
            <a:fillRect/>
          </a:stretch>
        </p:blipFill>
        <p:spPr bwMode="auto">
          <a:xfrm>
            <a:off x="2962275" y="3335338"/>
            <a:ext cx="85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46" descr="樊院"/>
          <p:cNvPicPr>
            <a:picLocks noChangeAspect="1" noChangeArrowheads="1"/>
          </p:cNvPicPr>
          <p:nvPr/>
        </p:nvPicPr>
        <p:blipFill>
          <a:blip r:embed="rId11" cstate="print"/>
          <a:srcRect l="4865"/>
          <a:stretch>
            <a:fillRect/>
          </a:stretch>
        </p:blipFill>
        <p:spPr bwMode="auto">
          <a:xfrm>
            <a:off x="1993900" y="3324225"/>
            <a:ext cx="838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47" descr="黄哲学"/>
          <p:cNvPicPr>
            <a:picLocks noChangeAspect="1" noChangeArrowheads="1"/>
          </p:cNvPicPr>
          <p:nvPr/>
        </p:nvPicPr>
        <p:blipFill>
          <a:blip r:embed="rId12" cstate="print"/>
          <a:srcRect l="7240" t="5882" r="5882" b="11765"/>
          <a:stretch>
            <a:fillRect/>
          </a:stretch>
        </p:blipFill>
        <p:spPr bwMode="auto">
          <a:xfrm>
            <a:off x="4887913" y="333375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48" descr="JiangQS"/>
          <p:cNvPicPr>
            <a:picLocks noChangeAspect="1" noChangeArrowheads="1"/>
          </p:cNvPicPr>
          <p:nvPr/>
        </p:nvPicPr>
        <p:blipFill>
          <a:blip r:embed="rId13" cstate="print"/>
          <a:srcRect l="8333" t="6250" b="8984"/>
          <a:stretch>
            <a:fillRect/>
          </a:stretch>
        </p:blipFill>
        <p:spPr bwMode="auto">
          <a:xfrm>
            <a:off x="5878513" y="3355975"/>
            <a:ext cx="8382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49" descr="Gram William"/>
          <p:cNvPicPr>
            <a:picLocks noChangeAspect="1" noChangeArrowheads="1"/>
          </p:cNvPicPr>
          <p:nvPr/>
        </p:nvPicPr>
        <p:blipFill>
          <a:blip r:embed="rId14" cstate="print"/>
          <a:srcRect l="174" t="1692" b="14323"/>
          <a:stretch>
            <a:fillRect/>
          </a:stretch>
        </p:blipFill>
        <p:spPr bwMode="auto">
          <a:xfrm>
            <a:off x="6881813" y="3355975"/>
            <a:ext cx="9048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0" name="AutoShape 18"/>
          <p:cNvSpPr>
            <a:spLocks noChangeArrowheads="1"/>
          </p:cNvSpPr>
          <p:nvPr/>
        </p:nvSpPr>
        <p:spPr bwMode="auto">
          <a:xfrm>
            <a:off x="1982788" y="4432300"/>
            <a:ext cx="838200" cy="284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30" name="Text Box 51"/>
          <p:cNvSpPr txBox="1">
            <a:spLocks noChangeArrowheads="1"/>
          </p:cNvSpPr>
          <p:nvPr/>
        </p:nvSpPr>
        <p:spPr bwMode="auto">
          <a:xfrm>
            <a:off x="2047875" y="4433888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樊建平</a:t>
            </a:r>
          </a:p>
        </p:txBody>
      </p:sp>
      <p:sp>
        <p:nvSpPr>
          <p:cNvPr id="5172" name="AutoShape 18"/>
          <p:cNvSpPr>
            <a:spLocks noChangeArrowheads="1"/>
          </p:cNvSpPr>
          <p:nvPr/>
        </p:nvSpPr>
        <p:spPr bwMode="auto">
          <a:xfrm>
            <a:off x="2962275" y="4433888"/>
            <a:ext cx="838200" cy="284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32" name="Text Box 53"/>
          <p:cNvSpPr txBox="1">
            <a:spLocks noChangeArrowheads="1"/>
          </p:cNvSpPr>
          <p:nvPr/>
        </p:nvSpPr>
        <p:spPr bwMode="auto">
          <a:xfrm>
            <a:off x="3028950" y="4433888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陈国良</a:t>
            </a:r>
          </a:p>
        </p:txBody>
      </p:sp>
      <p:sp>
        <p:nvSpPr>
          <p:cNvPr id="5174" name="AutoShape 18"/>
          <p:cNvSpPr>
            <a:spLocks noChangeArrowheads="1"/>
          </p:cNvSpPr>
          <p:nvPr/>
        </p:nvSpPr>
        <p:spPr bwMode="auto">
          <a:xfrm>
            <a:off x="3952875" y="4432300"/>
            <a:ext cx="838200" cy="284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34" name="Text Box 55"/>
          <p:cNvSpPr txBox="1">
            <a:spLocks noChangeArrowheads="1"/>
          </p:cNvSpPr>
          <p:nvPr/>
        </p:nvSpPr>
        <p:spPr bwMode="auto">
          <a:xfrm>
            <a:off x="4017963" y="4445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冯圣中</a:t>
            </a:r>
          </a:p>
        </p:txBody>
      </p:sp>
      <p:sp>
        <p:nvSpPr>
          <p:cNvPr id="5176" name="AutoShape 18"/>
          <p:cNvSpPr>
            <a:spLocks noChangeArrowheads="1"/>
          </p:cNvSpPr>
          <p:nvPr/>
        </p:nvSpPr>
        <p:spPr bwMode="auto">
          <a:xfrm>
            <a:off x="4932363" y="4433888"/>
            <a:ext cx="838200" cy="284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36" name="Text Box 57"/>
          <p:cNvSpPr txBox="1">
            <a:spLocks noChangeArrowheads="1"/>
          </p:cNvSpPr>
          <p:nvPr/>
        </p:nvSpPr>
        <p:spPr bwMode="auto">
          <a:xfrm>
            <a:off x="5010150" y="4433888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黄哲学</a:t>
            </a:r>
          </a:p>
        </p:txBody>
      </p:sp>
      <p:sp>
        <p:nvSpPr>
          <p:cNvPr id="5178" name="AutoShape 18"/>
          <p:cNvSpPr>
            <a:spLocks noChangeArrowheads="1"/>
          </p:cNvSpPr>
          <p:nvPr/>
        </p:nvSpPr>
        <p:spPr bwMode="auto">
          <a:xfrm>
            <a:off x="5880100" y="4421188"/>
            <a:ext cx="838200" cy="284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600" b="1">
              <a:ea typeface="宋体" pitchFamily="2" charset="-122"/>
            </a:endParaRPr>
          </a:p>
        </p:txBody>
      </p:sp>
      <p:sp>
        <p:nvSpPr>
          <p:cNvPr id="8238" name="Text Box 59"/>
          <p:cNvSpPr txBox="1">
            <a:spLocks noChangeArrowheads="1"/>
          </p:cNvSpPr>
          <p:nvPr/>
        </p:nvSpPr>
        <p:spPr bwMode="auto">
          <a:xfrm>
            <a:off x="5945188" y="4422775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姜青山</a:t>
            </a:r>
          </a:p>
        </p:txBody>
      </p:sp>
      <p:pic>
        <p:nvPicPr>
          <p:cNvPr id="8239" name="Picture 60" descr="冯圣中"/>
          <p:cNvPicPr>
            <a:picLocks noChangeAspect="1" noChangeArrowheads="1"/>
          </p:cNvPicPr>
          <p:nvPr/>
        </p:nvPicPr>
        <p:blipFill>
          <a:blip r:embed="rId15" cstate="print"/>
          <a:srcRect l="7692" b="6667"/>
          <a:stretch>
            <a:fillRect/>
          </a:stretch>
        </p:blipFill>
        <p:spPr bwMode="auto">
          <a:xfrm>
            <a:off x="3952875" y="334645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815138" y="4381500"/>
            <a:ext cx="1143000" cy="369888"/>
            <a:chOff x="4444" y="1228"/>
            <a:chExt cx="720" cy="233"/>
          </a:xfrm>
        </p:grpSpPr>
        <p:sp>
          <p:nvSpPr>
            <p:cNvPr id="5182" name="AutoShape 18"/>
            <p:cNvSpPr>
              <a:spLocks noChangeArrowheads="1"/>
            </p:cNvSpPr>
            <p:nvPr/>
          </p:nvSpPr>
          <p:spPr bwMode="auto">
            <a:xfrm>
              <a:off x="4464" y="1248"/>
              <a:ext cx="624" cy="1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chemeClr val="accent1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600" b="1">
                <a:ea typeface="宋体" pitchFamily="2" charset="-122"/>
              </a:endParaRPr>
            </a:p>
          </p:txBody>
        </p:sp>
        <p:sp>
          <p:nvSpPr>
            <p:cNvPr id="8243" name="Text Box 63"/>
            <p:cNvSpPr txBox="1">
              <a:spLocks noChangeArrowheads="1"/>
            </p:cNvSpPr>
            <p:nvPr/>
          </p:nvSpPr>
          <p:spPr bwMode="auto">
            <a:xfrm>
              <a:off x="4512" y="1228"/>
              <a:ext cx="5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0" b="1">
                  <a:solidFill>
                    <a:srgbClr val="0066FF"/>
                  </a:solidFill>
                  <a:latin typeface="微软雅黑" pitchFamily="34" charset="-122"/>
                  <a:ea typeface="微软雅黑" pitchFamily="34" charset="-122"/>
                </a:rPr>
                <a:t>Williams, </a:t>
              </a:r>
              <a:endParaRPr lang="en-US" altLang="zh-CN" sz="1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44" name="Text Box 64"/>
            <p:cNvSpPr txBox="1">
              <a:spLocks noChangeArrowheads="1"/>
            </p:cNvSpPr>
            <p:nvPr/>
          </p:nvSpPr>
          <p:spPr bwMode="auto">
            <a:xfrm>
              <a:off x="4444" y="1307"/>
              <a:ext cx="7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0" b="1">
                  <a:solidFill>
                    <a:srgbClr val="0066FF"/>
                  </a:solidFill>
                  <a:latin typeface="微软雅黑" pitchFamily="34" charset="-122"/>
                  <a:ea typeface="微软雅黑" pitchFamily="34" charset="-122"/>
                </a:rPr>
                <a:t>Graham John</a:t>
              </a:r>
              <a:endParaRPr lang="en-US" altLang="zh-CN" sz="10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241" name="Rectangle 4"/>
          <p:cNvSpPr>
            <a:spLocks noChangeArrowheads="1"/>
          </p:cNvSpPr>
          <p:nvPr/>
        </p:nvSpPr>
        <p:spPr bwMode="auto">
          <a:xfrm>
            <a:off x="315913" y="3124200"/>
            <a:ext cx="16002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 indent="304800"/>
            <a:r>
              <a:rPr lang="en-US" altLang="zh-CN"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高性能中心凝聚了一批海内外杰出人才，包括新世纪百千万国家级人选、广东省领军人才、国家自然科学基金海外杰青、中科院百人计划等。中心博士学历员工</a:t>
            </a:r>
            <a:r>
              <a:rPr lang="en-US" altLang="zh-CN"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余名，其中大部分为海外留学归国人员。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pic>
        <p:nvPicPr>
          <p:cNvPr id="54" name="图片 53" descr="Photo_FMSiu(05-11-09-23-52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4049" y="4869160"/>
            <a:ext cx="792088" cy="1080120"/>
          </a:xfrm>
          <a:prstGeom prst="rect">
            <a:avLst/>
          </a:prstGeom>
        </p:spPr>
      </p:pic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004048" y="5949280"/>
            <a:ext cx="838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萧凤鸣</a:t>
            </a:r>
            <a:endParaRPr lang="zh-CN" altLang="en-US" sz="14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41313" y="279400"/>
            <a:ext cx="801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</a:rPr>
              <a:t>承担科技创新重大项目，</a:t>
            </a:r>
            <a:r>
              <a:rPr lang="zh-CN" altLang="en-US" sz="3200" b="1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结余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1150</a:t>
            </a:r>
            <a:r>
              <a:rPr lang="zh-CN" altLang="en-US" sz="3200" b="1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546" y="1313765"/>
            <a:ext cx="8370930" cy="540922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1" tIns="22855" rIns="45711" bIns="22855" anchor="ctr"/>
          <a:lstStyle/>
          <a:p>
            <a:pPr indent="-514350" defTabSz="457109" eaLnBrk="0" hangingPunct="0">
              <a:lnSpc>
                <a:spcPts val="35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2009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，中科院知识创新工程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1371600" lvl="4" indent="-514350" defTabSz="457109" eaLnBrk="0" hangingPunct="0">
              <a:lnSpc>
                <a:spcPts val="3500"/>
              </a:lnSpc>
              <a:buFont typeface="Wingdings" pitchFamily="2" charset="2"/>
              <a:buChar char="ü"/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+mj-cs"/>
              </a:rPr>
              <a:t>数据超算中心智能绿色计算模型与系统研发</a:t>
            </a:r>
            <a:endParaRPr lang="en-US" altLang="zh-CN" sz="2400" b="1" dirty="0">
              <a:solidFill>
                <a:srgbClr val="00B050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indent="-514350" defTabSz="457109" eaLnBrk="0" hangingPunct="0">
              <a:lnSpc>
                <a:spcPts val="35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2009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，广东省产学研重大专项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1371600" lvl="4" indent="-514350" defTabSz="457109" eaLnBrk="0" hangingPunct="0">
              <a:lnSpc>
                <a:spcPts val="3500"/>
              </a:lnSpc>
              <a:buFont typeface="Wingdings" pitchFamily="2" charset="2"/>
              <a:buChar char="ü"/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+mj-cs"/>
              </a:rPr>
              <a:t>高通量基因测序系统研发</a:t>
            </a:r>
            <a:endParaRPr lang="en-US" altLang="zh-CN" sz="2400" b="1" dirty="0">
              <a:solidFill>
                <a:srgbClr val="00B050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indent="-514350" defTabSz="457109" eaLnBrk="0" hangingPunct="0">
              <a:lnSpc>
                <a:spcPts val="35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2010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，国家</a:t>
            </a: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863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重大课题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1371600" lvl="4" indent="-514350" defTabSz="457109" eaLnBrk="0" hangingPunct="0">
              <a:lnSpc>
                <a:spcPts val="3500"/>
              </a:lnSpc>
              <a:buFont typeface="Wingdings" pitchFamily="2" charset="2"/>
              <a:buChar char="ü"/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+mj-cs"/>
              </a:rPr>
              <a:t>曙光</a:t>
            </a:r>
            <a:r>
              <a:rPr lang="en-US" altLang="zh-CN" sz="2400" b="1" dirty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+mj-cs"/>
              </a:rPr>
              <a:t>6000</a:t>
            </a:r>
            <a:r>
              <a:rPr lang="zh-CN" altLang="en-US" sz="2400" b="1" dirty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+mj-cs"/>
              </a:rPr>
              <a:t>超算应用研发</a:t>
            </a:r>
            <a:endParaRPr lang="en-US" altLang="zh-CN" sz="2400" b="1" dirty="0">
              <a:solidFill>
                <a:srgbClr val="00B050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indent="-514350" defTabSz="457109" eaLnBrk="0" hangingPunct="0">
              <a:lnSpc>
                <a:spcPts val="35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2010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，深圳市重大专项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1371600" lvl="4" indent="-514350" defTabSz="457109" eaLnBrk="0" hangingPunct="0">
              <a:lnSpc>
                <a:spcPts val="3500"/>
              </a:lnSpc>
              <a:buFont typeface="Wingdings" pitchFamily="2" charset="2"/>
              <a:buChar char="ü"/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Arial" pitchFamily="34" charset="0"/>
                <a:ea typeface="微软雅黑" pitchFamily="34" charset="-122"/>
              </a:rPr>
              <a:t>数据超算中心绿云系统研发与应用示范</a:t>
            </a:r>
            <a:endParaRPr lang="en-US" altLang="zh-CN" sz="2400" b="1" dirty="0">
              <a:solidFill>
                <a:srgbClr val="00B050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indent="-514350" defTabSz="457109" eaLnBrk="0" hangingPunct="0">
              <a:lnSpc>
                <a:spcPts val="35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2010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，深圳市气象局重大合作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1371600" lvl="4" indent="-514350" defTabSz="457109" eaLnBrk="0" hangingPunct="0">
              <a:lnSpc>
                <a:spcPts val="3500"/>
              </a:lnSpc>
              <a:buFont typeface="Wingdings" pitchFamily="2" charset="2"/>
              <a:buChar char="ü"/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+mj-cs"/>
              </a:rPr>
              <a:t>短临气象预报系统研发与应用</a:t>
            </a:r>
          </a:p>
          <a:p>
            <a:pPr indent="-514350" defTabSz="457109" eaLnBrk="0" hangingPunct="0">
              <a:lnSpc>
                <a:spcPts val="35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2011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，中科院先导专项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1371600" lvl="4" indent="-514350" defTabSz="457109" eaLnBrk="0" hangingPunct="0">
              <a:lnSpc>
                <a:spcPts val="3500"/>
              </a:lnSpc>
              <a:buFont typeface="Wingdings" pitchFamily="2" charset="2"/>
              <a:buChar char="ü"/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+mj-cs"/>
              </a:rPr>
              <a:t>海云数据系统</a:t>
            </a:r>
            <a:endParaRPr lang="en-US" altLang="zh-CN" sz="2400" b="1" dirty="0">
              <a:solidFill>
                <a:srgbClr val="00B050"/>
              </a:solidFill>
              <a:latin typeface="Arial" pitchFamily="34" charset="0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41313" y="279400"/>
            <a:ext cx="801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</a:rPr>
              <a:t>承办重要国际学术会议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1580" y="1943835"/>
            <a:ext cx="7605845" cy="346538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1" tIns="22855" rIns="45711" bIns="22855" anchor="ctr"/>
          <a:lstStyle/>
          <a:p>
            <a:pPr marL="514350" indent="-514350" defTabSz="457109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HPC China 2007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，中国高性能计算年会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514350" indent="-514350" defTabSz="457109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GCC 2008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，国际网格与协同计算研讨会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514350" indent="-514350" defTabSz="457109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ICPADS 2009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，国际并行与分布式计算研讨会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514350" indent="-514350" defTabSz="457109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PAKDD 2011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，亚太知识发现与数据挖掘研讨会</a:t>
            </a:r>
            <a:endParaRPr lang="en-US" altLang="zh-CN" sz="2400" b="1" dirty="0">
              <a:solidFill>
                <a:srgbClr val="3333CC"/>
              </a:solidFill>
              <a:latin typeface="Arial" pitchFamily="34" charset="0"/>
              <a:ea typeface="微软雅黑" pitchFamily="34" charset="-122"/>
              <a:cs typeface="+mj-cs"/>
            </a:endParaRPr>
          </a:p>
          <a:p>
            <a:pPr marL="514350" indent="-514350" defTabSz="457109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CNCC 2011</a:t>
            </a:r>
            <a:r>
              <a:rPr lang="zh-CN" altLang="en-US" sz="2400" b="1" dirty="0">
                <a:solidFill>
                  <a:srgbClr val="3333CC"/>
                </a:solidFill>
                <a:latin typeface="Arial" pitchFamily="34" charset="0"/>
                <a:ea typeface="微软雅黑" pitchFamily="34" charset="-122"/>
                <a:cs typeface="+mj-cs"/>
              </a:rPr>
              <a:t>，中国计算机大会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照片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363788"/>
            <a:ext cx="5643562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6929438" y="1785938"/>
            <a:ext cx="1857375" cy="785812"/>
          </a:xfrm>
          <a:prstGeom prst="wedgeRectCallout">
            <a:avLst>
              <a:gd name="adj1" fmla="val -42653"/>
              <a:gd name="adj2" fmla="val 92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曙光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4000A</a:t>
            </a:r>
          </a:p>
          <a:p>
            <a:pPr algn="ctr">
              <a:buSzPct val="100000"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万亿次</a:t>
            </a:r>
            <a:endParaRPr 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40" name="AutoShape 5"/>
          <p:cNvSpPr>
            <a:spLocks noChangeArrowheads="1"/>
          </p:cNvSpPr>
          <p:nvPr/>
        </p:nvSpPr>
        <p:spPr bwMode="auto">
          <a:xfrm>
            <a:off x="285750" y="2217738"/>
            <a:ext cx="1928813" cy="793750"/>
          </a:xfrm>
          <a:prstGeom prst="wedgeRectCallout">
            <a:avLst>
              <a:gd name="adj1" fmla="val 40769"/>
              <a:gd name="adj2" fmla="val 113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曙光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5000A</a:t>
            </a:r>
          </a:p>
          <a:p>
            <a:pPr algn="ctr">
              <a:buSzPct val="100000"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万亿次</a:t>
            </a:r>
            <a:endParaRPr 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3000375" y="3503613"/>
            <a:ext cx="1857375" cy="733425"/>
          </a:xfrm>
          <a:prstGeom prst="wedgeRectCallout">
            <a:avLst>
              <a:gd name="adj1" fmla="val 33245"/>
              <a:gd name="adj2" fmla="val 138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深腾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7000G</a:t>
            </a:r>
          </a:p>
          <a:p>
            <a:pPr algn="ctr">
              <a:buSzPct val="100000"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万亿次</a:t>
            </a:r>
            <a:endParaRPr 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42" name="灯片编号占位符 1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3547EEE-0F72-4359-B029-09180C6CCCA0}" type="slidenum">
              <a:rPr lang="zh-CN" altLang="en-US" sz="1200">
                <a:solidFill>
                  <a:srgbClr val="898989"/>
                </a:solidFill>
              </a:rPr>
              <a:pPr algn="r"/>
              <a:t>6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0" y="0"/>
            <a:ext cx="9144000" cy="1133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敏锐把握高性能计算发展脉搏，创立高性能中心</a:t>
            </a:r>
          </a:p>
        </p:txBody>
      </p:sp>
      <p:sp>
        <p:nvSpPr>
          <p:cNvPr id="39944" name="矩形 14"/>
          <p:cNvSpPr>
            <a:spLocks noChangeArrowheads="1"/>
          </p:cNvSpPr>
          <p:nvPr/>
        </p:nvSpPr>
        <p:spPr bwMode="auto">
          <a:xfrm>
            <a:off x="5741988" y="4643438"/>
            <a:ext cx="1709737" cy="4064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800100" lvl="1" indent="-342900">
              <a:spcBef>
                <a:spcPct val="50000"/>
              </a:spcBef>
              <a:buClr>
                <a:schemeClr val="tx1"/>
              </a:buClr>
            </a:pPr>
            <a:endParaRPr lang="zh-CN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 algn="ctr"/>
            <a:endParaRPr lang="zh-CN" altLang="en-US"/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5724525" y="4652963"/>
            <a:ext cx="1727200" cy="3698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云服务平台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68313" y="1376363"/>
            <a:ext cx="8280400" cy="2547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49275" lvl="1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年，先进院，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高性能计算与数据模拟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网格节点华南地区唯一的国家网格节点，催生国家超算深圳中心，开创数据超算先河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549275" lvl="1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Google/IBM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，云计算计划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549275" lvl="1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2009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Microsoft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Jim Gray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），第四范式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数据驱动的科学发现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850" y="4049713"/>
            <a:ext cx="8569325" cy="23050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中科院深圳超算中心、深圳市高性能数据挖掘重点实验室、深圳市高效能云技术工程实验室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indent="-742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引进广东省领军人才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名（总共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名，其中计算领域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名）、千人计划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385763" y="1268413"/>
            <a:ext cx="8372475" cy="946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179" name="Rectangle 2"/>
          <p:cNvSpPr>
            <a:spLocks noGrp="1"/>
          </p:cNvSpPr>
          <p:nvPr>
            <p:ph type="title" idx="4294967295"/>
          </p:nvPr>
        </p:nvSpPr>
        <p:spPr>
          <a:xfrm>
            <a:off x="1196975" y="188913"/>
            <a:ext cx="5895975" cy="795337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减灾云，深圳市气象局预报测试，服务大运会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28596" y="1285861"/>
            <a:ext cx="8280920" cy="88300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73025" indent="-438150"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气象观测数据实时同化，数值模拟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3025" indent="-438150"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台风等灾害性天气短临预报、多媒体预警与个性化服务</a:t>
            </a:r>
          </a:p>
        </p:txBody>
      </p:sp>
      <p:pic>
        <p:nvPicPr>
          <p:cNvPr id="50183" name="Picture 4"/>
          <p:cNvPicPr preferRelativeResize="0">
            <a:picLocks noChangeArrowheads="1"/>
          </p:cNvPicPr>
          <p:nvPr/>
        </p:nvPicPr>
        <p:blipFill>
          <a:blip r:embed="rId2" cstate="print"/>
          <a:srcRect r="848"/>
          <a:stretch>
            <a:fillRect/>
          </a:stretch>
        </p:blipFill>
        <p:spPr bwMode="auto">
          <a:xfrm>
            <a:off x="611188" y="2852738"/>
            <a:ext cx="7993062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ayun1"/>
          <p:cNvPicPr>
            <a:picLocks noChangeAspect="1" noChangeArrowheads="1"/>
          </p:cNvPicPr>
          <p:nvPr/>
        </p:nvPicPr>
        <p:blipFill>
          <a:blip r:embed="rId3" cstate="print"/>
          <a:srcRect t="6715" r="7692" b="10461"/>
          <a:stretch>
            <a:fillRect/>
          </a:stretch>
        </p:blipFill>
        <p:spPr bwMode="auto">
          <a:xfrm>
            <a:off x="2185988" y="2663825"/>
            <a:ext cx="3865562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0" y="1089025"/>
            <a:ext cx="4527550" cy="46259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第一代测序技术（</a:t>
            </a:r>
            <a:r>
              <a:rPr lang="en-US" altLang="zh-CN" sz="1400" smtClean="0">
                <a:latin typeface="微软雅黑" pitchFamily="34" charset="-122"/>
                <a:ea typeface="微软雅黑" pitchFamily="34" charset="-122"/>
              </a:rPr>
              <a:t>Sanger </a:t>
            </a:r>
            <a:r>
              <a:rPr lang="zh-CN" altLang="en-US" sz="1400" smtClean="0">
                <a:latin typeface="微软雅黑" pitchFamily="34" charset="-122"/>
                <a:ea typeface="微软雅黑" pitchFamily="34" charset="-122"/>
              </a:rPr>
              <a:t>测序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序列长度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1000bp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测序代价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1000$/Mbase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第二代测序技术（</a:t>
            </a:r>
            <a:r>
              <a:rPr lang="en-US" altLang="zh-CN" sz="1200" smtClean="0">
                <a:latin typeface="微软雅黑" pitchFamily="34" charset="-122"/>
                <a:ea typeface="微软雅黑" pitchFamily="34" charset="-122"/>
              </a:rPr>
              <a:t>454</a:t>
            </a:r>
            <a:r>
              <a:rPr lang="zh-CN" altLang="en-US" sz="1200" smtClean="0"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en-US" altLang="zh-CN" sz="1200" smtClean="0">
                <a:latin typeface="微软雅黑" pitchFamily="34" charset="-122"/>
                <a:ea typeface="微软雅黑" pitchFamily="34" charset="-122"/>
              </a:rPr>
              <a:t>Solexa, SOLiD</a:t>
            </a:r>
            <a:r>
              <a:rPr lang="zh-CN" altLang="en-US" sz="1200" smtClean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序列长度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13-250bp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测序代价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2-60$ /Mbase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第三代测序分析工具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短序列拼 接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重测序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测序拼接需要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个月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71563"/>
            <a:ext cx="4572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5994400"/>
            <a:ext cx="842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</a:rPr>
              <a:t>快速序列拼接和分析</a:t>
            </a:r>
            <a:r>
              <a:rPr lang="zh-CN" altLang="en-US" sz="2400" b="1"/>
              <a:t>技术，是廉价实时</a:t>
            </a:r>
            <a:r>
              <a:rPr lang="zh-CN" altLang="en-US" sz="2400" b="1">
                <a:solidFill>
                  <a:srgbClr val="C00000"/>
                </a:solidFill>
              </a:rPr>
              <a:t>个人测序服务</a:t>
            </a:r>
            <a:r>
              <a:rPr lang="zh-CN" altLang="en-US" sz="2400" b="1"/>
              <a:t>之关键</a:t>
            </a:r>
          </a:p>
        </p:txBody>
      </p:sp>
      <p:sp>
        <p:nvSpPr>
          <p:cNvPr id="51205" name="Rectangle 2"/>
          <p:cNvSpPr>
            <a:spLocks noGrp="1"/>
          </p:cNvSpPr>
          <p:nvPr>
            <p:ph type="title" idx="4294967295"/>
          </p:nvPr>
        </p:nvSpPr>
        <p:spPr>
          <a:xfrm>
            <a:off x="522288" y="188913"/>
            <a:ext cx="8010525" cy="795337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高通量基因测序系统，基因测序源头技术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65400"/>
            <a:ext cx="54102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6227763" y="2852738"/>
          <a:ext cx="2339975" cy="652462"/>
        </p:xfrm>
        <a:graphic>
          <a:graphicData uri="http://schemas.openxmlformats.org/presentationml/2006/ole">
            <p:oleObj spid="_x0000_s28674" name="公式" r:id="rId5" imgW="1587240" imgH="444240" progId="Equation.3">
              <p:embed/>
            </p:oleObj>
          </a:graphicData>
        </a:graphic>
      </p:graphicFrame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6443663" y="2276475"/>
          <a:ext cx="1338262" cy="304800"/>
        </p:xfrm>
        <a:graphic>
          <a:graphicData uri="http://schemas.openxmlformats.org/presentationml/2006/ole">
            <p:oleObj spid="_x0000_s28675" name="公式" r:id="rId6" imgW="888840" imgH="203040" progId="Equation.3">
              <p:embed/>
            </p:oleObj>
          </a:graphicData>
        </a:graphic>
      </p:graphicFrame>
      <p:sp>
        <p:nvSpPr>
          <p:cNvPr id="16" name="下箭头 15"/>
          <p:cNvSpPr/>
          <p:nvPr/>
        </p:nvSpPr>
        <p:spPr bwMode="auto">
          <a:xfrm>
            <a:off x="7092950" y="2565400"/>
            <a:ext cx="304800" cy="457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zh-CN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闪电形 9"/>
          <p:cNvSpPr>
            <a:spLocks noChangeArrowheads="1"/>
          </p:cNvSpPr>
          <p:nvPr/>
        </p:nvSpPr>
        <p:spPr bwMode="auto">
          <a:xfrm rot="10355480">
            <a:off x="5410200" y="3375025"/>
            <a:ext cx="1385888" cy="412750"/>
          </a:xfrm>
          <a:prstGeom prst="lightningBol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/>
          <a:lstStyle/>
          <a:p>
            <a:pPr algn="r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 flipH="1">
            <a:off x="6011863" y="3500438"/>
            <a:ext cx="2895600" cy="3048000"/>
          </a:xfrm>
          <a:prstGeom prst="cloudCallout">
            <a:avLst>
              <a:gd name="adj1" fmla="val -993"/>
              <a:gd name="adj2" fmla="val 62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2075" indent="-92075" algn="ctr">
              <a:spcBef>
                <a:spcPct val="20000"/>
              </a:spcBef>
              <a:buClr>
                <a:srgbClr val="FF0066"/>
              </a:buClr>
              <a:buSzPct val="60000"/>
              <a:buFont typeface="Wingdings" pitchFamily="2" charset="2"/>
              <a:buNone/>
              <a:defRPr/>
            </a:pPr>
            <a:endParaRPr kumimoji="1" lang="zh-CN" altLang="zh-CN" sz="1200" b="1" dirty="0">
              <a:solidFill>
                <a:srgbClr val="CC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437063"/>
            <a:ext cx="20574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6516688" y="4292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b="1">
                <a:solidFill>
                  <a:srgbClr val="CC0000"/>
                </a:solidFill>
                <a:latin typeface="黑体" pitchFamily="2" charset="-122"/>
                <a:ea typeface="黑体" pitchFamily="2" charset="-122"/>
              </a:rPr>
              <a:t>h</a:t>
            </a:r>
            <a:r>
              <a:rPr kumimoji="1" lang="zh-CN" altLang="en-US" b="1">
                <a:solidFill>
                  <a:srgbClr val="CC0000"/>
                </a:solidFill>
                <a:latin typeface="黑体" pitchFamily="2" charset="-122"/>
                <a:ea typeface="黑体" pitchFamily="2" charset="-122"/>
              </a:rPr>
              <a:t>路并行</a:t>
            </a:r>
            <a:endParaRPr kumimoji="1" lang="zh-CN" altLang="zh-CN" b="1">
              <a:solidFill>
                <a:srgbClr val="CC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lvl="1" eaLnBrk="1" hangingPunct="1">
              <a:defRPr/>
            </a:pPr>
            <a:r>
              <a:rPr lang="zh-CN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n-cs"/>
              </a:rPr>
              <a:t>海云数据系统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525" y="1117561"/>
            <a:ext cx="8847475" cy="10156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基于云平台的海量数据挖掘算法库，建立高可扩展的云计算海量数据挖掘服务平台，提供</a:t>
            </a:r>
            <a:r>
              <a:rPr lang="en-US" sz="2000" dirty="0">
                <a:latin typeface="微软雅黑" pitchFamily="34" charset="-122"/>
                <a:ea typeface="微软雅黑" pitchFamily="34" charset="-122"/>
              </a:rPr>
              <a:t>PB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级海量数据挖掘服务，部署示范应用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2E20JOHN20KOO@BGDDKGUT178CCPTT" val="4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.4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1243</Words>
  <Application>Microsoft Office PowerPoint</Application>
  <PresentationFormat>全屏显示(4:3)</PresentationFormat>
  <Paragraphs>265</Paragraphs>
  <Slides>19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默认设计模板</vt:lpstr>
      <vt:lpstr>1_默认设计模板</vt:lpstr>
      <vt:lpstr>公式</vt:lpstr>
      <vt:lpstr>Visio</vt:lpstr>
      <vt:lpstr>幻灯片 1</vt:lpstr>
      <vt:lpstr>幻灯片 2</vt:lpstr>
      <vt:lpstr>幻灯片 3</vt:lpstr>
      <vt:lpstr>幻灯片 4</vt:lpstr>
      <vt:lpstr>幻灯片 5</vt:lpstr>
      <vt:lpstr>幻灯片 6</vt:lpstr>
      <vt:lpstr>减灾云，深圳市气象局预报测试，服务大运会</vt:lpstr>
      <vt:lpstr>高通量基因测序系统，基因测序源头技术</vt:lpstr>
      <vt:lpstr>海云数据系统</vt:lpstr>
      <vt:lpstr>幻灯片 10</vt:lpstr>
      <vt:lpstr>高性能计算方向，高质量论文</vt:lpstr>
      <vt:lpstr>李朗云计算产业园孵化场地5万平方米</vt:lpstr>
      <vt:lpstr>幻灯片 13</vt:lpstr>
      <vt:lpstr>幻灯片 14</vt:lpstr>
      <vt:lpstr>   ASTRI-SIAT CAS</vt:lpstr>
      <vt:lpstr>幻灯片 16</vt:lpstr>
      <vt:lpstr>幻灯片 17</vt:lpstr>
      <vt:lpstr>幻灯片 18</vt:lpstr>
      <vt:lpstr>幻灯片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[刘为]</dc:creator>
  <cp:lastModifiedBy>T. John Koo</cp:lastModifiedBy>
  <cp:revision>95</cp:revision>
  <dcterms:created xsi:type="dcterms:W3CDTF">2012-04-06T02:01:47Z</dcterms:created>
  <dcterms:modified xsi:type="dcterms:W3CDTF">2012-07-16T02:18:54Z</dcterms:modified>
</cp:coreProperties>
</file>