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3" r:id="rId2"/>
    <p:sldId id="456" r:id="rId3"/>
    <p:sldId id="463" r:id="rId4"/>
    <p:sldId id="457" r:id="rId5"/>
    <p:sldId id="462" r:id="rId6"/>
    <p:sldId id="465" r:id="rId7"/>
    <p:sldId id="464" r:id="rId8"/>
    <p:sldId id="466" r:id="rId9"/>
    <p:sldId id="467" r:id="rId10"/>
    <p:sldId id="468" r:id="rId11"/>
    <p:sldId id="469" r:id="rId12"/>
    <p:sldId id="407" r:id="rId13"/>
    <p:sldId id="470" r:id="rId14"/>
  </p:sldIdLst>
  <p:sldSz cx="9144000" cy="6858000" type="screen4x3"/>
  <p:notesSz cx="9866313" cy="673576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lo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DD4F"/>
    <a:srgbClr val="2FE199"/>
    <a:srgbClr val="C4E3E6"/>
    <a:srgbClr val="83EDC2"/>
    <a:srgbClr val="FFEB97"/>
    <a:srgbClr val="44E4A3"/>
    <a:srgbClr val="DDFF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>
        <p:scale>
          <a:sx n="100" d="100"/>
          <a:sy n="100" d="100"/>
        </p:scale>
        <p:origin x="-1326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88" tIns="45845" rIns="91688" bIns="45845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88" tIns="45845" rIns="91688" bIns="45845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88" tIns="45845" rIns="91688" bIns="45845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88" tIns="45845" rIns="91688" bIns="45845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84A50863-8A8C-4663-9EF3-DC3E1F294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88" tIns="45845" rIns="91688" bIns="45845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88" tIns="45845" rIns="91688" bIns="45845" numCol="1" anchor="t" anchorCtr="0" compatLnSpc="1">
            <a:prstTxWarp prst="textNoShape">
              <a:avLst/>
            </a:prstTxWarp>
          </a:bodyPr>
          <a:lstStyle>
            <a:lvl1pPr defTabSz="911225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2788" y="504825"/>
            <a:ext cx="336708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98813"/>
            <a:ext cx="78930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88" tIns="45845" rIns="91688" bIns="458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«ö¤@¤U¥H½s¿è¥À¤ù</a:t>
            </a:r>
          </a:p>
          <a:p>
            <a:pPr lvl="1"/>
            <a:r>
              <a:rPr lang="en-US" noProof="0" smtClean="0"/>
              <a:t>²Ä¤G¼h</a:t>
            </a:r>
          </a:p>
          <a:p>
            <a:pPr lvl="2"/>
            <a:r>
              <a:rPr lang="en-US" noProof="0" smtClean="0"/>
              <a:t>²Ä¤T¼h</a:t>
            </a:r>
          </a:p>
          <a:p>
            <a:pPr lvl="3"/>
            <a:r>
              <a:rPr lang="en-US" noProof="0" smtClean="0"/>
              <a:t>²Ä¥|¼h</a:t>
            </a:r>
          </a:p>
          <a:p>
            <a:pPr lvl="4"/>
            <a:r>
              <a:rPr lang="en-US" noProof="0" smtClean="0"/>
              <a:t>²Ä¤­¼h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88" tIns="45845" rIns="91688" bIns="45845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 i="0"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88" tIns="45845" rIns="91688" bIns="45845" numCol="1" anchor="b" anchorCtr="0" compatLnSpc="1">
            <a:prstTxWarp prst="textNoShape">
              <a:avLst/>
            </a:prstTxWarp>
          </a:bodyPr>
          <a:lstStyle>
            <a:lvl1pPr defTabSz="911225">
              <a:defRPr sz="1200" i="0">
                <a:cs typeface="Arial" charset="0"/>
              </a:defRPr>
            </a:lvl1pPr>
          </a:lstStyle>
          <a:p>
            <a:pPr>
              <a:defRPr/>
            </a:pPr>
            <a:fld id="{74634067-5932-4CBF-B852-29466BF094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/>
              <a:t>T</a:t>
            </a:r>
            <a:r>
              <a:rPr lang="en-US" altLang="zh-TW" smtClean="0"/>
              <a:t>eam COMPETENCY</a:t>
            </a:r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DC71-2CBE-4F96-9BB7-87EB2B9B3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B53E-3BAC-4022-A3EB-50DEA8503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o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to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 descr="bottom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838" y="6454775"/>
            <a:ext cx="3603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000" i="0">
                <a:cs typeface="+mn-cs"/>
              </a:defRPr>
            </a:lvl1pPr>
          </a:lstStyle>
          <a:p>
            <a:pPr>
              <a:defRPr/>
            </a:pPr>
            <a:fld id="{48C01373-DB55-4CF7-809A-E19BF062D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1188" y="6462713"/>
            <a:ext cx="2133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spcBef>
                <a:spcPct val="50000"/>
              </a:spcBef>
              <a:defRPr/>
            </a:pPr>
            <a:r>
              <a:rPr lang="en-US" sz="900" i="0">
                <a:ea typeface="PMingLiU" pitchFamily="18" charset="-120"/>
              </a:rPr>
              <a:t>ASTRI Proprietary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9500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新細明體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新細明體" pitchFamily="18" charset="-12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新細明體" pitchFamily="18" charset="-12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新細明體" pitchFamily="18" charset="-12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新細明體" pitchFamily="18" charset="-12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PMingLiU" pitchFamily="18" charset="-12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PMingLiU" pitchFamily="18" charset="-12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PMingLiU" pitchFamily="18" charset="-12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PMingLiU" pitchFamily="18" charset="-120"/>
          <a:cs typeface="Arial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rgbClr val="316293"/>
          </a:solidFill>
          <a:latin typeface="+mn-lt"/>
          <a:ea typeface="新細明體" pitchFamily="18" charset="-120"/>
          <a:cs typeface="+mn-cs"/>
        </a:defRPr>
      </a:lvl1pPr>
      <a:lvl2pPr marL="950913" indent="-32226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新細明體" pitchFamily="18" charset="-120"/>
          <a:cs typeface="+mn-cs"/>
        </a:defRPr>
      </a:lvl2pPr>
      <a:lvl3pPr marL="1333500" indent="-2682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6748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028825" indent="-2397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486025" indent="-2397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43225" indent="-2397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00425" indent="-2397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57625" indent="-2397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ver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52400" y="1295400"/>
            <a:ext cx="7391400" cy="144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altLang="zh-TW" sz="2800" b="1" i="0" dirty="0" smtClean="0">
                <a:solidFill>
                  <a:schemeClr val="bg1"/>
                </a:solidFill>
              </a:rPr>
              <a:t>Cloud and Technical Computing at ASTRI</a:t>
            </a:r>
            <a:endParaRPr lang="en-US" altLang="zh-TW" sz="2000" i="0" dirty="0">
              <a:solidFill>
                <a:schemeClr val="bg1"/>
              </a:solidFill>
            </a:endParaRPr>
          </a:p>
          <a:p>
            <a:pPr algn="l"/>
            <a:endParaRPr lang="en-US" altLang="zh-TW" sz="2000" i="0" dirty="0">
              <a:solidFill>
                <a:schemeClr val="bg1"/>
              </a:solidFill>
            </a:endParaRPr>
          </a:p>
          <a:p>
            <a:pPr algn="l"/>
            <a:endParaRPr lang="en-US" altLang="zh-TW" sz="2000" i="0" dirty="0">
              <a:solidFill>
                <a:schemeClr val="bg1"/>
              </a:solidFill>
            </a:endParaRPr>
          </a:p>
          <a:p>
            <a:pPr algn="l"/>
            <a:r>
              <a:rPr lang="en-US" altLang="zh-TW" sz="2000" i="0" dirty="0">
                <a:solidFill>
                  <a:schemeClr val="bg1"/>
                </a:solidFill>
              </a:rPr>
              <a:t>Exploratory Research </a:t>
            </a:r>
            <a:r>
              <a:rPr lang="en-US" altLang="zh-TW" sz="2000" i="0" dirty="0" smtClean="0">
                <a:solidFill>
                  <a:schemeClr val="bg1"/>
                </a:solidFill>
              </a:rPr>
              <a:t>Laboratory, ASTRI</a:t>
            </a:r>
            <a:endParaRPr lang="en-US" altLang="zh-TW" sz="2000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56" y="1828800"/>
            <a:ext cx="500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ASTRI ICT R&amp;D center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Technical Computing activities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Computing resources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latin typeface="Calibri" pitchFamily="34" charset="0"/>
              </a:rPr>
              <a:t> R&amp;D activities for Cloud and Technical Computing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7672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 smtClean="0">
                <a:solidFill>
                  <a:schemeClr val="bg1"/>
                </a:solidFill>
              </a:rPr>
              <a:t>R&amp;D activities for Cloud &amp; Technical computing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 smtClean="0"/>
              <a:t>ASTRI’s interests in Cloud and Technical computing technologies: </a:t>
            </a:r>
          </a:p>
          <a:p>
            <a:pPr algn="l"/>
            <a:endParaRPr lang="en-US" i="0" dirty="0" smtClean="0"/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IaaS platform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Secured and privacy protected cloud-based storage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Cloud-based application, SaaS/PaaS, also mobile apps.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Industry/business sector clouds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Peering technology and standards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Big data analytics, social media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P2P mobile service platform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IOT platform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Android Digital Home platform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E-education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5613" y="215900"/>
            <a:ext cx="8231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 eaLnBrk="0" hangingPunct="0"/>
            <a:r>
              <a:rPr lang="en-US" altLang="zh-TW" sz="2800" b="1" i="0" dirty="0" smtClean="0">
                <a:solidFill>
                  <a:schemeClr val="bg1"/>
                </a:solidFill>
              </a:rPr>
              <a:t>IaaS Cloud Platform - ASCloud</a:t>
            </a:r>
            <a:endParaRPr lang="en-US" altLang="zh-TW" sz="2800" b="1" i="0" dirty="0">
              <a:solidFill>
                <a:schemeClr val="bg1"/>
              </a:solidFill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50838" y="6454775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/>
            <a:fld id="{835F44A9-EF00-41D6-B590-333867D41D73}" type="slidenum">
              <a:rPr lang="en-US" altLang="zh-TW" sz="1000" i="0"/>
              <a:pPr algn="l"/>
              <a:t>12</a:t>
            </a:fld>
            <a:endParaRPr lang="en-US" altLang="zh-TW" sz="1000" i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3480" y="1600200"/>
            <a:ext cx="370332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4440" y="3276600"/>
            <a:ext cx="3534760" cy="20995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" name="TextBox 5"/>
          <p:cNvSpPr txBox="1"/>
          <p:nvPr/>
        </p:nvSpPr>
        <p:spPr>
          <a:xfrm>
            <a:off x="533400" y="2139077"/>
            <a:ext cx="3886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General purpose virtual machine service platform: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/>
              <a:t> </a:t>
            </a:r>
            <a:r>
              <a:rPr lang="en-US" sz="1400" i="0" dirty="0" smtClean="0"/>
              <a:t>VM provision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/>
              <a:t> </a:t>
            </a:r>
            <a:r>
              <a:rPr lang="en-US" sz="1400" i="0" dirty="0" smtClean="0"/>
              <a:t>Resource monitoring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/>
              <a:t> </a:t>
            </a:r>
            <a:r>
              <a:rPr lang="en-US" sz="1400" i="0" dirty="0" smtClean="0"/>
              <a:t>Dynamic scheduling and live migration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/>
              <a:t> </a:t>
            </a:r>
            <a:r>
              <a:rPr lang="en-US" sz="1400" i="0" dirty="0" smtClean="0"/>
              <a:t>Virtual Firewall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/>
              <a:t> </a:t>
            </a:r>
            <a:r>
              <a:rPr lang="en-US" sz="1400" i="0" dirty="0" smtClean="0"/>
              <a:t>Easy data transferring and secured storage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/>
              <a:t> </a:t>
            </a:r>
            <a:r>
              <a:rPr lang="en-US" sz="1400" i="0" dirty="0" smtClean="0"/>
              <a:t>Friendly user and administrator interface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/>
              <a:t> </a:t>
            </a:r>
            <a:r>
              <a:rPr lang="en-US" sz="1400" i="0" dirty="0" smtClean="0"/>
              <a:t>Low system requirement, cost-effective and high scalability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/>
              <a:t> </a:t>
            </a:r>
            <a:r>
              <a:rPr lang="en-US" sz="1400" i="0" dirty="0" smtClean="0"/>
              <a:t>Standard compliance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/>
              <a:t> </a:t>
            </a:r>
            <a:r>
              <a:rPr lang="en-US" sz="1400" i="0" dirty="0" smtClean="0"/>
              <a:t>Test-bed for various projects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 smtClean="0"/>
              <a:t> Cost-effective alternative to expensive leading commercial software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9718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/>
              <a:t>Thank you !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610" y="15240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solidFill>
                  <a:schemeClr val="bg1"/>
                </a:solidFill>
              </a:rPr>
              <a:t>Agenda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956" y="1828800"/>
            <a:ext cx="500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0" dirty="0" smtClean="0">
                <a:latin typeface="Calibri" pitchFamily="34" charset="0"/>
              </a:rPr>
              <a:t> ASTRI ICT R&amp;D center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latin typeface="Calibri" pitchFamily="34" charset="0"/>
              </a:rPr>
              <a:t> Technical Computing activities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latin typeface="Calibri" pitchFamily="34" charset="0"/>
              </a:rPr>
              <a:t> Computing resources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latin typeface="Calibri" pitchFamily="34" charset="0"/>
              </a:rPr>
              <a:t> R&amp;D activities for Cloud and Technical Computing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956" y="1828800"/>
            <a:ext cx="500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0" dirty="0" smtClean="0">
                <a:latin typeface="Calibri" pitchFamily="34" charset="0"/>
              </a:rPr>
              <a:t> ASTRI as an ICT R&amp;D center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Technical Computing activities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Computing resources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R&amp;D activities for Cloud and Technical Computing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857613"/>
            <a:ext cx="426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charset="0"/>
              <a:buNone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</a:rPr>
              <a:t>Founded by Government of Hong Kong SAR in 2000 with a mission of enhancing Kong Kong’s competitiveness in technology-based industries through applied research.</a:t>
            </a:r>
          </a:p>
          <a:p>
            <a:pPr algn="l">
              <a:buFont typeface="Arial" charset="0"/>
              <a:buNone/>
            </a:pPr>
            <a:endParaRPr lang="en-US" i="0" dirty="0" smtClean="0">
              <a:latin typeface="Calibri" pitchFamily="34" charset="0"/>
            </a:endParaRPr>
          </a:p>
          <a:p>
            <a:pPr algn="l">
              <a:buFont typeface="Arial" charset="0"/>
              <a:buNone/>
            </a:pPr>
            <a:r>
              <a:rPr lang="en-US" i="0" dirty="0" smtClean="0">
                <a:latin typeface="Calibri" pitchFamily="34" charset="0"/>
              </a:rPr>
              <a:t>4 large groups and 2 small groups.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</a:rPr>
              <a:t> Communication Technologies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Enterprise &amp; Consumer Electronics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</a:rPr>
              <a:t> IC Design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i="0" dirty="0" smtClean="0">
                <a:latin typeface="Calibri" pitchFamily="34" charset="0"/>
              </a:rPr>
              <a:t> Material &amp; Packaging Technologies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400" i="0" dirty="0" smtClean="0">
                <a:latin typeface="Calibri" pitchFamily="34" charset="0"/>
              </a:rPr>
              <a:t>Bio-medical Electronics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b="0" i="0" dirty="0" smtClean="0">
                <a:solidFill>
                  <a:schemeClr val="tx1"/>
                </a:solidFill>
                <a:latin typeface="Calibri" pitchFamily="34" charset="0"/>
              </a:rPr>
              <a:t> Exploratory Research Laboratory</a:t>
            </a:r>
          </a:p>
          <a:p>
            <a:pPr algn="l">
              <a:buFont typeface="Arial" charset="0"/>
              <a:buNone/>
            </a:pPr>
            <a:endParaRPr lang="en-US" b="0" i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484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 smtClean="0">
                <a:solidFill>
                  <a:schemeClr val="bg1"/>
                </a:solidFill>
              </a:rPr>
              <a:t>ASTRI as an ICT R&amp;D center</a:t>
            </a: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K:\ast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225" y="2205038"/>
            <a:ext cx="3588975" cy="236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956" y="1828800"/>
            <a:ext cx="500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ASTRI ICT R&amp;D center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latin typeface="Calibri" pitchFamily="34" charset="0"/>
              </a:rPr>
              <a:t> Technical Computing activities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Computing resources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R&amp;D activities for Cloud and Technical Computing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03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0" dirty="0" smtClean="0">
                <a:solidFill>
                  <a:schemeClr val="bg1"/>
                </a:solidFill>
              </a:rPr>
              <a:t>Technical Computing activities at ASTRI</a:t>
            </a:r>
            <a:endParaRPr lang="en-US" sz="2800" b="1" i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909" y="1447800"/>
            <a:ext cx="7849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 smtClean="0"/>
              <a:t>Technical computing is used in many areas.</a:t>
            </a:r>
          </a:p>
          <a:p>
            <a:pPr algn="l"/>
            <a:endParaRPr lang="en-US" i="0" dirty="0" smtClean="0"/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Enterprise computing</a:t>
            </a:r>
          </a:p>
          <a:p>
            <a:pPr lvl="1" algn="l"/>
            <a:r>
              <a:rPr lang="en-US" sz="1400" dirty="0" smtClean="0"/>
              <a:t>Virtual Desktop Infrastructure, CRM &amp; ERP system, e-mail system, intranet  web-service system…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IC design and simulation</a:t>
            </a:r>
          </a:p>
          <a:p>
            <a:pPr lvl="1" algn="l"/>
            <a:r>
              <a:rPr lang="en-US" sz="1400" dirty="0" smtClean="0"/>
              <a:t>Analog , digital , and mixed signal circuit designs, using </a:t>
            </a:r>
            <a:r>
              <a:rPr lang="en-US" sz="1400" dirty="0" err="1" smtClean="0"/>
              <a:t>hspice</a:t>
            </a:r>
            <a:r>
              <a:rPr lang="en-US" sz="1400" dirty="0" smtClean="0"/>
              <a:t>, ncverilog, simvision, etc…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Fused deposition Modeling</a:t>
            </a:r>
          </a:p>
          <a:p>
            <a:pPr lvl="1" algn="l"/>
            <a:r>
              <a:rPr lang="en-US" sz="1400" dirty="0" smtClean="0"/>
              <a:t>Multi-layer PCB board fabrication.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Digital pathology</a:t>
            </a:r>
          </a:p>
          <a:p>
            <a:pPr lvl="1" algn="l"/>
            <a:r>
              <a:rPr lang="en-US" sz="1400" dirty="0" smtClean="0"/>
              <a:t>Conversion, management, viewing and analyzing of digitized microscopic images.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Image &amp; video processing</a:t>
            </a:r>
          </a:p>
          <a:p>
            <a:pPr lvl="1" algn="l"/>
            <a:r>
              <a:rPr lang="en-US" sz="1400" dirty="0" smtClean="0"/>
              <a:t>Some projects requires image and video processing power, such as codec, compression, video streaming, etc…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Network simulation, wireless communication, antenna design simulation</a:t>
            </a:r>
          </a:p>
          <a:p>
            <a:pPr lvl="1" algn="l"/>
            <a:r>
              <a:rPr lang="en-US" sz="1400" dirty="0" smtClean="0"/>
              <a:t>Matlab, ns2, </a:t>
            </a:r>
            <a:r>
              <a:rPr lang="en-US" sz="1400" dirty="0" smtClean="0"/>
              <a:t>etc…</a:t>
            </a:r>
            <a:endParaRPr lang="en-US" sz="1400" dirty="0" smtClean="0"/>
          </a:p>
          <a:p>
            <a:pPr algn="l">
              <a:buFont typeface="Arial" pitchFamily="34" charset="0"/>
              <a:buChar char="•"/>
            </a:pPr>
            <a:r>
              <a:rPr lang="en-US" i="0" dirty="0" smtClean="0"/>
              <a:t> Data mining</a:t>
            </a:r>
          </a:p>
          <a:p>
            <a:pPr lvl="1" algn="l"/>
            <a:r>
              <a:rPr lang="en-US" sz="1400" dirty="0" smtClean="0"/>
              <a:t>Manage and analyze big unstructured data to help decision-making</a:t>
            </a:r>
            <a:endParaRPr lang="en-US" sz="1400" dirty="0"/>
          </a:p>
        </p:txBody>
      </p:sp>
      <p:pic>
        <p:nvPicPr>
          <p:cNvPr id="1026" name="Picture 2" descr="K:\pa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352800"/>
            <a:ext cx="1676400" cy="613091"/>
          </a:xfrm>
          <a:prstGeom prst="rect">
            <a:avLst/>
          </a:prstGeom>
          <a:noFill/>
        </p:spPr>
      </p:pic>
      <p:pic>
        <p:nvPicPr>
          <p:cNvPr id="1027" name="Picture 3" descr="K:\ic_design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744070"/>
            <a:ext cx="762000" cy="608729"/>
          </a:xfrm>
          <a:prstGeom prst="rect">
            <a:avLst/>
          </a:prstGeom>
          <a:noFill/>
        </p:spPr>
      </p:pic>
      <p:pic>
        <p:nvPicPr>
          <p:cNvPr id="1028" name="Picture 4" descr="K:\recover-email-fi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152096"/>
            <a:ext cx="655638" cy="591103"/>
          </a:xfrm>
          <a:prstGeom prst="rect">
            <a:avLst/>
          </a:prstGeom>
          <a:noFill/>
        </p:spPr>
      </p:pic>
      <p:pic>
        <p:nvPicPr>
          <p:cNvPr id="1029" name="Picture 5" descr="K:\raw-image-process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7614" y="3962400"/>
            <a:ext cx="788447" cy="685800"/>
          </a:xfrm>
          <a:prstGeom prst="rect">
            <a:avLst/>
          </a:prstGeom>
          <a:noFill/>
        </p:spPr>
      </p:pic>
      <p:pic>
        <p:nvPicPr>
          <p:cNvPr id="1030" name="Picture 6" descr="K:\LTE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4648200"/>
            <a:ext cx="587375" cy="534465"/>
          </a:xfrm>
          <a:prstGeom prst="rect">
            <a:avLst/>
          </a:prstGeom>
          <a:noFill/>
        </p:spPr>
      </p:pic>
      <p:pic>
        <p:nvPicPr>
          <p:cNvPr id="1031" name="Picture 7" descr="K:\dataminingtechniques-homep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5257800"/>
            <a:ext cx="762000" cy="756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956" y="1828800"/>
            <a:ext cx="5001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ASTRI ICT R&amp;D center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Technical Computing activities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latin typeface="Calibri" pitchFamily="34" charset="0"/>
              </a:rPr>
              <a:t>Computing resources at ASTRI</a:t>
            </a:r>
          </a:p>
          <a:p>
            <a:pPr algn="l">
              <a:buFont typeface="Arial" pitchFamily="34" charset="0"/>
              <a:buChar char="•"/>
            </a:pPr>
            <a:r>
              <a:rPr lang="en-US" i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R&amp;D activities for Cloud and Technical Computing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422" y="152400"/>
            <a:ext cx="528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smtClean="0">
                <a:solidFill>
                  <a:schemeClr val="bg1"/>
                </a:solidFill>
              </a:rPr>
              <a:t>Computing Resources at ASTRI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90600" y="1905000"/>
            <a:ext cx="1066800" cy="381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 smtClean="0">
                <a:ea typeface="PMingLiU" pitchFamily="18" charset="-120"/>
                <a:cs typeface="Arial" charset="0"/>
              </a:rPr>
              <a:t>Group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  <a:cs typeface="Arial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553200" y="1905000"/>
            <a:ext cx="1066800" cy="381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0" dirty="0" smtClean="0">
                <a:ea typeface="PMingLiU" pitchFamily="18" charset="-120"/>
                <a:cs typeface="Arial" charset="0"/>
              </a:rPr>
              <a:t>Group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  <a:cs typeface="Arial" charset="0"/>
              </a:rPr>
              <a:t> 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905000"/>
            <a:ext cx="1066800" cy="4572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 smtClean="0">
                <a:ea typeface="PMingLiU" pitchFamily="18" charset="-120"/>
                <a:cs typeface="Arial" charset="0"/>
              </a:rPr>
              <a:t>Group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  <a:cs typeface="Arial" charset="0"/>
              </a:rPr>
              <a:t> C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86000" y="1905000"/>
            <a:ext cx="1143000" cy="533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 smtClean="0">
                <a:ea typeface="PMingLiU" pitchFamily="18" charset="-120"/>
                <a:cs typeface="Arial" charset="0"/>
              </a:rPr>
              <a:t>Group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  <a:cs typeface="Arial" charset="0"/>
              </a:rPr>
              <a:t> B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029200" y="21336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pic>
        <p:nvPicPr>
          <p:cNvPr id="2050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6" y="2971801"/>
            <a:ext cx="1524000" cy="1524000"/>
          </a:xfrm>
          <a:prstGeom prst="rect">
            <a:avLst/>
          </a:prstGeom>
          <a:noFill/>
        </p:spPr>
      </p:pic>
      <p:pic>
        <p:nvPicPr>
          <p:cNvPr id="11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1524000" cy="1524000"/>
          </a:xfrm>
          <a:prstGeom prst="rect">
            <a:avLst/>
          </a:prstGeom>
          <a:noFill/>
        </p:spPr>
      </p:pic>
      <p:pic>
        <p:nvPicPr>
          <p:cNvPr id="12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1524000" cy="1524000"/>
          </a:xfrm>
          <a:prstGeom prst="rect">
            <a:avLst/>
          </a:prstGeom>
          <a:noFill/>
        </p:spPr>
      </p:pic>
      <p:pic>
        <p:nvPicPr>
          <p:cNvPr id="13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743200"/>
            <a:ext cx="1524000" cy="15240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3" idx="2"/>
            <a:endCxn id="2050" idx="0"/>
          </p:cNvCxnSpPr>
          <p:nvPr/>
        </p:nvCxnSpPr>
        <p:spPr bwMode="auto">
          <a:xfrm flipH="1">
            <a:off x="1381126" y="2286000"/>
            <a:ext cx="142874" cy="685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>
            <a:stCxn id="6" idx="2"/>
            <a:endCxn id="11" idx="0"/>
          </p:cNvCxnSpPr>
          <p:nvPr/>
        </p:nvCxnSpPr>
        <p:spPr bwMode="auto">
          <a:xfrm>
            <a:off x="2857500" y="2438400"/>
            <a:ext cx="1905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Arrow Connector 20"/>
          <p:cNvCxnSpPr>
            <a:stCxn id="5" idx="2"/>
            <a:endCxn id="12" idx="0"/>
          </p:cNvCxnSpPr>
          <p:nvPr/>
        </p:nvCxnSpPr>
        <p:spPr bwMode="auto">
          <a:xfrm>
            <a:off x="4114800" y="2362200"/>
            <a:ext cx="1905000" cy="1981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Straight Arrow Connector 23"/>
          <p:cNvCxnSpPr>
            <a:stCxn id="4" idx="2"/>
            <a:endCxn id="13" idx="0"/>
          </p:cNvCxnSpPr>
          <p:nvPr/>
        </p:nvCxnSpPr>
        <p:spPr bwMode="auto">
          <a:xfrm>
            <a:off x="7086600" y="2286000"/>
            <a:ext cx="5334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6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343400"/>
            <a:ext cx="1524000" cy="1524000"/>
          </a:xfrm>
          <a:prstGeom prst="rect">
            <a:avLst/>
          </a:prstGeom>
          <a:noFill/>
        </p:spPr>
      </p:pic>
      <p:cxnSp>
        <p:nvCxnSpPr>
          <p:cNvPr id="28" name="Straight Arrow Connector 27"/>
          <p:cNvCxnSpPr>
            <a:stCxn id="5" idx="2"/>
            <a:endCxn id="26" idx="0"/>
          </p:cNvCxnSpPr>
          <p:nvPr/>
        </p:nvCxnSpPr>
        <p:spPr bwMode="auto">
          <a:xfrm>
            <a:off x="4114800" y="2362200"/>
            <a:ext cx="457200" cy="1981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9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1524000" cy="1524000"/>
          </a:xfrm>
          <a:prstGeom prst="rect">
            <a:avLst/>
          </a:prstGeom>
          <a:noFill/>
        </p:spPr>
      </p:pic>
      <p:pic>
        <p:nvPicPr>
          <p:cNvPr id="30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1524000" cy="1524000"/>
          </a:xfrm>
          <a:prstGeom prst="rect">
            <a:avLst/>
          </a:prstGeom>
          <a:noFill/>
        </p:spPr>
      </p:pic>
      <p:pic>
        <p:nvPicPr>
          <p:cNvPr id="31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24200"/>
            <a:ext cx="1524000" cy="15240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12480" y="1143000"/>
            <a:ext cx="837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 smtClean="0"/>
              <a:t>Currently, there are many independent clusters, each administered by its own team. They are typical x86 servers from Dell, HP or IBM.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38224" y="4419600"/>
            <a:ext cx="227177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/>
              <a:t>Typical servers:</a:t>
            </a:r>
          </a:p>
          <a:p>
            <a:pPr algn="l"/>
            <a:r>
              <a:rPr lang="en-US" sz="1000" dirty="0" smtClean="0"/>
              <a:t>ICD : </a:t>
            </a:r>
          </a:p>
          <a:p>
            <a:pPr algn="l">
              <a:buFont typeface="Arial" pitchFamily="34" charset="0"/>
              <a:buChar char="•"/>
            </a:pPr>
            <a:r>
              <a:rPr lang="en-US" sz="1000" dirty="0" smtClean="0"/>
              <a:t> 2 x Intel Xeon processor @ 2.9GHz</a:t>
            </a:r>
          </a:p>
          <a:p>
            <a:pPr algn="l">
              <a:buFont typeface="Arial" pitchFamily="34" charset="0"/>
              <a:buChar char="•"/>
            </a:pPr>
            <a:r>
              <a:rPr lang="en-US" sz="1000" dirty="0" smtClean="0"/>
              <a:t> 96G RAM</a:t>
            </a:r>
          </a:p>
          <a:p>
            <a:pPr algn="l">
              <a:buFont typeface="Arial" pitchFamily="34" charset="0"/>
              <a:buChar char="•"/>
            </a:pPr>
            <a:r>
              <a:rPr lang="en-US" sz="1000" dirty="0" smtClean="0"/>
              <a:t> 1Gbps Ethernet adapter</a:t>
            </a:r>
          </a:p>
          <a:p>
            <a:pPr algn="l">
              <a:buFont typeface="Arial" pitchFamily="34" charset="0"/>
              <a:buChar char="•"/>
            </a:pPr>
            <a:endParaRPr lang="en-US" sz="1000" dirty="0" smtClean="0"/>
          </a:p>
          <a:p>
            <a:pPr algn="l"/>
            <a:r>
              <a:rPr lang="en-US" sz="1000" dirty="0" smtClean="0"/>
              <a:t>IT system:</a:t>
            </a:r>
          </a:p>
          <a:p>
            <a:pPr algn="l">
              <a:buFont typeface="Arial" pitchFamily="34" charset="0"/>
              <a:buChar char="•"/>
            </a:pPr>
            <a:r>
              <a:rPr lang="en-US" sz="1000" dirty="0" smtClean="0"/>
              <a:t> 2 x Intel Xeon processor @ 2.4GHz</a:t>
            </a:r>
          </a:p>
          <a:p>
            <a:pPr algn="l">
              <a:buFont typeface="Arial" pitchFamily="34" charset="0"/>
              <a:buChar char="•"/>
            </a:pPr>
            <a:r>
              <a:rPr lang="en-US" sz="1000" dirty="0" smtClean="0"/>
              <a:t> 48G RAM</a:t>
            </a:r>
          </a:p>
          <a:p>
            <a:pPr algn="l">
              <a:buFont typeface="Arial" pitchFamily="34" charset="0"/>
              <a:buChar char="•"/>
            </a:pPr>
            <a:r>
              <a:rPr lang="en-US" sz="1000" dirty="0" smtClean="0"/>
              <a:t> 1Gbps Ethernet adapter</a:t>
            </a:r>
          </a:p>
          <a:p>
            <a:pPr algn="l">
              <a:buFont typeface="Arial" pitchFamily="34" charset="0"/>
              <a:buChar char="•"/>
            </a:pPr>
            <a:r>
              <a:rPr lang="en-US" sz="1000" dirty="0" smtClean="0"/>
              <a:t> 4/8G FC storage controller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7698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 smtClean="0">
                <a:solidFill>
                  <a:schemeClr val="bg1"/>
                </a:solidFill>
              </a:rPr>
              <a:t>Computing Resource Provision at ASTRI (cont)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2000" y="1752600"/>
            <a:ext cx="1066800" cy="381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i="0" dirty="0" smtClean="0">
                <a:ea typeface="PMingLiU" pitchFamily="18" charset="-120"/>
                <a:cs typeface="Arial" charset="0"/>
              </a:rPr>
              <a:t>Group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  <a:cs typeface="Arial" charset="0"/>
              </a:rPr>
              <a:t>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324600" y="1752600"/>
            <a:ext cx="1066800" cy="381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0" dirty="0" smtClean="0">
                <a:ea typeface="PMingLiU" pitchFamily="18" charset="-120"/>
                <a:cs typeface="Arial" charset="0"/>
              </a:rPr>
              <a:t>Group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  <a:cs typeface="Arial" charset="0"/>
              </a:rPr>
              <a:t> 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352800" y="1752600"/>
            <a:ext cx="1066800" cy="4572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 smtClean="0">
                <a:ea typeface="PMingLiU" pitchFamily="18" charset="-120"/>
                <a:cs typeface="Arial" charset="0"/>
              </a:rPr>
              <a:t>Group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  <a:cs typeface="Arial" charset="0"/>
              </a:rPr>
              <a:t>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57400" y="1752600"/>
            <a:ext cx="1143000" cy="533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0" dirty="0" smtClean="0">
                <a:ea typeface="PMingLiU" pitchFamily="18" charset="-120"/>
                <a:cs typeface="Arial" charset="0"/>
              </a:rPr>
              <a:t>Group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PMingLiU" pitchFamily="18" charset="-120"/>
                <a:cs typeface="Arial" charset="0"/>
              </a:rPr>
              <a:t> B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800600" y="19812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pic>
        <p:nvPicPr>
          <p:cNvPr id="9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800600"/>
            <a:ext cx="1524000" cy="1524000"/>
          </a:xfrm>
          <a:prstGeom prst="rect">
            <a:avLst/>
          </a:prstGeom>
          <a:noFill/>
        </p:spPr>
      </p:pic>
      <p:pic>
        <p:nvPicPr>
          <p:cNvPr id="10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800600"/>
            <a:ext cx="1524000" cy="1524000"/>
          </a:xfrm>
          <a:prstGeom prst="rect">
            <a:avLst/>
          </a:prstGeom>
          <a:noFill/>
        </p:spPr>
      </p:pic>
      <p:pic>
        <p:nvPicPr>
          <p:cNvPr id="11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800600"/>
            <a:ext cx="1524000" cy="1524000"/>
          </a:xfrm>
          <a:prstGeom prst="rect">
            <a:avLst/>
          </a:prstGeom>
          <a:noFill/>
        </p:spPr>
      </p:pic>
      <p:pic>
        <p:nvPicPr>
          <p:cNvPr id="12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800600"/>
            <a:ext cx="1524000" cy="1524000"/>
          </a:xfrm>
          <a:prstGeom prst="rect">
            <a:avLst/>
          </a:prstGeom>
          <a:noFill/>
        </p:spPr>
      </p:pic>
      <p:pic>
        <p:nvPicPr>
          <p:cNvPr id="13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800600"/>
            <a:ext cx="1524000" cy="1524000"/>
          </a:xfrm>
          <a:prstGeom prst="rect">
            <a:avLst/>
          </a:prstGeom>
          <a:noFill/>
        </p:spPr>
      </p:pic>
      <p:pic>
        <p:nvPicPr>
          <p:cNvPr id="14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00600"/>
            <a:ext cx="1524000" cy="1524000"/>
          </a:xfrm>
          <a:prstGeom prst="rect">
            <a:avLst/>
          </a:prstGeom>
          <a:noFill/>
        </p:spPr>
      </p:pic>
      <p:sp>
        <p:nvSpPr>
          <p:cNvPr id="2" name="Cloud 1"/>
          <p:cNvSpPr/>
          <p:nvPr/>
        </p:nvSpPr>
        <p:spPr bwMode="auto">
          <a:xfrm>
            <a:off x="685800" y="2590800"/>
            <a:ext cx="6172200" cy="28956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PMingLiU" pitchFamily="18" charset="-120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114800" y="3886200"/>
            <a:ext cx="1066800" cy="304800"/>
            <a:chOff x="3581400" y="2133600"/>
            <a:chExt cx="1066800" cy="304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81400" y="2133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962400" y="2133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43400" y="2133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00200" y="3581400"/>
            <a:ext cx="1066800" cy="914400"/>
            <a:chOff x="1600200" y="3810000"/>
            <a:chExt cx="1066800" cy="9144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600200" y="3810000"/>
              <a:ext cx="10668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7526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2098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209800" y="4343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752600" y="4343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>
              <a:stCxn id="17" idx="2"/>
              <a:endCxn id="18" idx="0"/>
            </p:cNvCxnSpPr>
            <p:nvPr/>
          </p:nvCxnSpPr>
          <p:spPr bwMode="auto">
            <a:xfrm>
              <a:off x="2362200" y="419100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5" name="Straight Connector 24"/>
            <p:cNvCxnSpPr>
              <a:stCxn id="16" idx="3"/>
              <a:endCxn id="17" idx="1"/>
            </p:cNvCxnSpPr>
            <p:nvPr/>
          </p:nvCxnSpPr>
          <p:spPr bwMode="auto">
            <a:xfrm>
              <a:off x="2057400" y="4038600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6" name="Straight Connector 25"/>
            <p:cNvCxnSpPr>
              <a:stCxn id="16" idx="2"/>
              <a:endCxn id="19" idx="0"/>
            </p:cNvCxnSpPr>
            <p:nvPr/>
          </p:nvCxnSpPr>
          <p:spPr bwMode="auto">
            <a:xfrm>
              <a:off x="1905000" y="419100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7" name="Straight Connector 26"/>
            <p:cNvCxnSpPr>
              <a:stCxn id="19" idx="3"/>
              <a:endCxn id="18" idx="1"/>
            </p:cNvCxnSpPr>
            <p:nvPr/>
          </p:nvCxnSpPr>
          <p:spPr bwMode="auto">
            <a:xfrm>
              <a:off x="2057400" y="4495800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30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362200"/>
            <a:ext cx="1524000" cy="1524000"/>
          </a:xfrm>
          <a:prstGeom prst="rect">
            <a:avLst/>
          </a:prstGeom>
          <a:noFill/>
        </p:spPr>
      </p:pic>
      <p:pic>
        <p:nvPicPr>
          <p:cNvPr id="31" name="Picture 2" descr="K:\server_multi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657600"/>
            <a:ext cx="1524000" cy="1524000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2743200" y="3276600"/>
            <a:ext cx="1066800" cy="914400"/>
            <a:chOff x="1600200" y="3810000"/>
            <a:chExt cx="1066800" cy="9144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1600200" y="3810000"/>
              <a:ext cx="10668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7526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2098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209800" y="4343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752600" y="4343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38" name="Straight Connector 37"/>
            <p:cNvCxnSpPr>
              <a:stCxn id="35" idx="2"/>
              <a:endCxn id="36" idx="0"/>
            </p:cNvCxnSpPr>
            <p:nvPr/>
          </p:nvCxnSpPr>
          <p:spPr bwMode="auto">
            <a:xfrm>
              <a:off x="2362200" y="419100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>
              <a:stCxn id="34" idx="3"/>
              <a:endCxn id="35" idx="1"/>
            </p:cNvCxnSpPr>
            <p:nvPr/>
          </p:nvCxnSpPr>
          <p:spPr bwMode="auto">
            <a:xfrm>
              <a:off x="2057400" y="4038600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/>
            <p:cNvCxnSpPr>
              <a:stCxn id="34" idx="2"/>
              <a:endCxn id="37" idx="0"/>
            </p:cNvCxnSpPr>
            <p:nvPr/>
          </p:nvCxnSpPr>
          <p:spPr bwMode="auto">
            <a:xfrm>
              <a:off x="1905000" y="419100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/>
            <p:cNvCxnSpPr>
              <a:stCxn id="37" idx="3"/>
              <a:endCxn id="36" idx="1"/>
            </p:cNvCxnSpPr>
            <p:nvPr/>
          </p:nvCxnSpPr>
          <p:spPr bwMode="auto">
            <a:xfrm>
              <a:off x="2057400" y="4495800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2895600" y="3962400"/>
            <a:ext cx="1066800" cy="914400"/>
            <a:chOff x="1600200" y="3810000"/>
            <a:chExt cx="1066800" cy="91440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1600200" y="3810000"/>
              <a:ext cx="10668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7526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2098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209800" y="4343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752600" y="4343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>
              <a:stCxn id="45" idx="2"/>
              <a:endCxn id="46" idx="0"/>
            </p:cNvCxnSpPr>
            <p:nvPr/>
          </p:nvCxnSpPr>
          <p:spPr bwMode="auto">
            <a:xfrm>
              <a:off x="2362200" y="419100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Straight Connector 48"/>
            <p:cNvCxnSpPr>
              <a:stCxn id="44" idx="3"/>
              <a:endCxn id="45" idx="1"/>
            </p:cNvCxnSpPr>
            <p:nvPr/>
          </p:nvCxnSpPr>
          <p:spPr bwMode="auto">
            <a:xfrm>
              <a:off x="2057400" y="4038600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/>
            <p:cNvCxnSpPr>
              <a:stCxn id="44" idx="2"/>
              <a:endCxn id="47" idx="0"/>
            </p:cNvCxnSpPr>
            <p:nvPr/>
          </p:nvCxnSpPr>
          <p:spPr bwMode="auto">
            <a:xfrm>
              <a:off x="1905000" y="419100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/>
            <p:cNvCxnSpPr>
              <a:stCxn id="47" idx="3"/>
              <a:endCxn id="46" idx="1"/>
            </p:cNvCxnSpPr>
            <p:nvPr/>
          </p:nvCxnSpPr>
          <p:spPr bwMode="auto">
            <a:xfrm>
              <a:off x="2057400" y="4495800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5486400" y="3505200"/>
            <a:ext cx="1066800" cy="914400"/>
            <a:chOff x="1600200" y="3810000"/>
            <a:chExt cx="1066800" cy="914400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1600200" y="3810000"/>
              <a:ext cx="1066800" cy="9144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7526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2098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209800" y="4343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752600" y="4343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58" name="Straight Connector 57"/>
            <p:cNvCxnSpPr>
              <a:stCxn id="55" idx="2"/>
              <a:endCxn id="56" idx="0"/>
            </p:cNvCxnSpPr>
            <p:nvPr/>
          </p:nvCxnSpPr>
          <p:spPr bwMode="auto">
            <a:xfrm>
              <a:off x="2362200" y="419100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/>
            <p:cNvCxnSpPr>
              <a:stCxn id="54" idx="3"/>
              <a:endCxn id="55" idx="1"/>
            </p:cNvCxnSpPr>
            <p:nvPr/>
          </p:nvCxnSpPr>
          <p:spPr bwMode="auto">
            <a:xfrm>
              <a:off x="2057400" y="4038600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/>
            <p:cNvCxnSpPr>
              <a:stCxn id="54" idx="2"/>
              <a:endCxn id="57" idx="0"/>
            </p:cNvCxnSpPr>
            <p:nvPr/>
          </p:nvCxnSpPr>
          <p:spPr bwMode="auto">
            <a:xfrm>
              <a:off x="1905000" y="4191000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/>
            <p:cNvCxnSpPr>
              <a:stCxn id="57" idx="3"/>
              <a:endCxn id="56" idx="1"/>
            </p:cNvCxnSpPr>
            <p:nvPr/>
          </p:nvCxnSpPr>
          <p:spPr bwMode="auto">
            <a:xfrm>
              <a:off x="2057400" y="4495800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63" name="Straight Arrow Connector 62"/>
          <p:cNvCxnSpPr>
            <a:stCxn id="4" idx="2"/>
            <a:endCxn id="15" idx="0"/>
          </p:cNvCxnSpPr>
          <p:nvPr/>
        </p:nvCxnSpPr>
        <p:spPr bwMode="auto">
          <a:xfrm>
            <a:off x="1295400" y="2133600"/>
            <a:ext cx="838200" cy="1447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5" name="Straight Arrow Connector 64"/>
          <p:cNvCxnSpPr>
            <a:stCxn id="7" idx="2"/>
            <a:endCxn id="33" idx="0"/>
          </p:cNvCxnSpPr>
          <p:nvPr/>
        </p:nvCxnSpPr>
        <p:spPr bwMode="auto">
          <a:xfrm>
            <a:off x="2628900" y="2286000"/>
            <a:ext cx="647700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7" name="Straight Arrow Connector 66"/>
          <p:cNvCxnSpPr>
            <a:stCxn id="7" idx="2"/>
            <a:endCxn id="43" idx="0"/>
          </p:cNvCxnSpPr>
          <p:nvPr/>
        </p:nvCxnSpPr>
        <p:spPr bwMode="auto">
          <a:xfrm>
            <a:off x="2628900" y="2286000"/>
            <a:ext cx="800100" cy="1676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Straight Arrow Connector 69"/>
          <p:cNvCxnSpPr>
            <a:stCxn id="6" idx="2"/>
            <a:endCxn id="21" idx="0"/>
          </p:cNvCxnSpPr>
          <p:nvPr/>
        </p:nvCxnSpPr>
        <p:spPr bwMode="auto">
          <a:xfrm>
            <a:off x="3886200" y="2209800"/>
            <a:ext cx="762000" cy="1676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" idx="2"/>
            <a:endCxn id="53" idx="0"/>
          </p:cNvCxnSpPr>
          <p:nvPr/>
        </p:nvCxnSpPr>
        <p:spPr bwMode="auto">
          <a:xfrm flipH="1">
            <a:off x="6019800" y="2133600"/>
            <a:ext cx="83820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2361138" y="62484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0" dirty="0" smtClean="0"/>
              <a:t>Cloud Infrastructure</a:t>
            </a:r>
            <a:endParaRPr lang="en-US" i="0" dirty="0"/>
          </a:p>
        </p:txBody>
      </p:sp>
      <p:sp>
        <p:nvSpPr>
          <p:cNvPr id="75" name="TextBox 74"/>
          <p:cNvSpPr txBox="1"/>
          <p:nvPr/>
        </p:nvSpPr>
        <p:spPr>
          <a:xfrm rot="10800000">
            <a:off x="8606135" y="2277829"/>
            <a:ext cx="461665" cy="32085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en-US" i="0" dirty="0" smtClean="0"/>
              <a:t>Hosts for special requirements</a:t>
            </a:r>
            <a:endParaRPr lang="en-US" i="0" dirty="0"/>
          </a:p>
        </p:txBody>
      </p:sp>
      <p:cxnSp>
        <p:nvCxnSpPr>
          <p:cNvPr id="77" name="Straight Arrow Connector 76"/>
          <p:cNvCxnSpPr>
            <a:stCxn id="6" idx="2"/>
            <a:endCxn id="30" idx="1"/>
          </p:cNvCxnSpPr>
          <p:nvPr/>
        </p:nvCxnSpPr>
        <p:spPr bwMode="auto">
          <a:xfrm>
            <a:off x="3886200" y="2209800"/>
            <a:ext cx="3352800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sm" len="sm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533400" y="106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 smtClean="0"/>
              <a:t>Opportunity to optimize resource utilization by consolidating existing and new clusters into a cloud-based technical computing platform</a:t>
            </a:r>
            <a:endParaRPr lang="en-US" i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Arial"/>
      </a:majorFont>
      <a:minorFont>
        <a:latin typeface="Arial"/>
        <a:ea typeface="PMingLiU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Pages>0</Pages>
  <Words>587</Words>
  <Characters>0</Characters>
  <Application>Microsoft Office PowerPoint</Application>
  <DocSecurity>0</DocSecurity>
  <PresentationFormat>On-screen Show (4:3)</PresentationFormat>
  <Lines>0</Lines>
  <Paragraphs>105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>ASTRI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ASTRI</dc:title>
  <dc:subject/>
  <dc:creator>Manuel Costa</dc:creator>
  <cp:keywords/>
  <dc:description/>
  <cp:lastModifiedBy>nhuang</cp:lastModifiedBy>
  <cp:revision>464</cp:revision>
  <cp:lastPrinted>1899-12-30T00:00:00Z</cp:lastPrinted>
  <dcterms:created xsi:type="dcterms:W3CDTF">2005-12-25T02:44:07Z</dcterms:created>
  <dcterms:modified xsi:type="dcterms:W3CDTF">2012-07-16T06:42:18Z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2052-6.6.0.2699</vt:lpwstr>
  </property>
</Properties>
</file>